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528" r:id="rId3"/>
    <p:sldId id="264" r:id="rId4"/>
    <p:sldId id="545" r:id="rId5"/>
    <p:sldId id="540" r:id="rId6"/>
    <p:sldId id="541" r:id="rId7"/>
    <p:sldId id="542" r:id="rId8"/>
    <p:sldId id="543" r:id="rId9"/>
    <p:sldId id="544" r:id="rId10"/>
    <p:sldId id="547" r:id="rId11"/>
    <p:sldId id="546" r:id="rId12"/>
    <p:sldId id="505" r:id="rId13"/>
    <p:sldId id="506" r:id="rId14"/>
    <p:sldId id="508" r:id="rId15"/>
    <p:sldId id="507" r:id="rId16"/>
    <p:sldId id="509" r:id="rId17"/>
    <p:sldId id="510" r:id="rId18"/>
    <p:sldId id="511" r:id="rId19"/>
    <p:sldId id="548" r:id="rId20"/>
    <p:sldId id="549" r:id="rId21"/>
    <p:sldId id="298" r:id="rId22"/>
    <p:sldId id="538" r:id="rId23"/>
    <p:sldId id="512" r:id="rId24"/>
    <p:sldId id="537" r:id="rId25"/>
    <p:sldId id="550" r:id="rId26"/>
    <p:sldId id="479" r:id="rId27"/>
    <p:sldId id="481" r:id="rId28"/>
    <p:sldId id="514" r:id="rId29"/>
    <p:sldId id="515" r:id="rId30"/>
    <p:sldId id="516" r:id="rId31"/>
    <p:sldId id="517" r:id="rId32"/>
    <p:sldId id="519" r:id="rId33"/>
    <p:sldId id="518" r:id="rId34"/>
    <p:sldId id="520" r:id="rId35"/>
    <p:sldId id="522" r:id="rId36"/>
    <p:sldId id="523" r:id="rId37"/>
    <p:sldId id="521" r:id="rId38"/>
    <p:sldId id="524" r:id="rId39"/>
    <p:sldId id="526" r:id="rId40"/>
    <p:sldId id="525" r:id="rId41"/>
    <p:sldId id="530" r:id="rId42"/>
    <p:sldId id="539" r:id="rId43"/>
    <p:sldId id="529" r:id="rId44"/>
    <p:sldId id="435" r:id="rId45"/>
    <p:sldId id="405" r:id="rId46"/>
    <p:sldId id="513" r:id="rId47"/>
    <p:sldId id="531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112" d="100"/>
          <a:sy n="112" d="100"/>
        </p:scale>
        <p:origin x="282" y="1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8911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4868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2269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6668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008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8195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4374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4840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3663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98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4906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6580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4656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45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152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255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8683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2397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8125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6610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217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94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4274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036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775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1121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2853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1111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1901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48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6012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364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3390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17025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311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0097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55269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303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673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4973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38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26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0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image" Target="../media/image6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6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emf"/><Relationship Id="rId4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670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package" Target="../embeddings/_____Microsoft_Excel.xlsx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1C7C4A54-16EE-4A72-958E-96634382C80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B7F83FB-7806-49E1-B9F0-5283878CBA2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61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немного обсудим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Машинного обучения основанные на расстоянии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1124744"/>
            <a:ext cx="4248472" cy="82773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KD-trees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2204864"/>
            <a:ext cx="4364100" cy="4149080"/>
          </a:xfrm>
          <a:prstGeom prst="rect">
            <a:avLst/>
          </a:prstGeom>
        </p:spPr>
      </p:pic>
      <p:pic>
        <p:nvPicPr>
          <p:cNvPr id="2050" name="Picture 2" descr="R-tree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916832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6672064" y="1124744"/>
            <a:ext cx="42484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R-trees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81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11157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предварительную подготовку данных</a:t>
            </a:r>
            <a:endParaRPr lang="tr-TR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9895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913863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Nearest Neighbors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1433320" y="2210674"/>
            <a:ext cx="4283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B4CF97E8-76FF-43A4-8F41-B4419923FB3A}"/>
              </a:ext>
            </a:extLst>
          </p:cNvPr>
          <p:cNvSpPr/>
          <p:nvPr/>
        </p:nvSpPr>
        <p:spPr>
          <a:xfrm>
            <a:off x="738033" y="3130141"/>
            <a:ext cx="1178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3B377812-1CD8-44C6-A64E-642DC7A39305}"/>
              </a:ext>
            </a:extLst>
          </p:cNvPr>
          <p:cNvSpPr/>
          <p:nvPr/>
        </p:nvSpPr>
        <p:spPr>
          <a:xfrm>
            <a:off x="276733" y="3942152"/>
            <a:ext cx="2585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3863752" y="1670362"/>
            <a:ext cx="4346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Общее применение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D73C725B-EF05-4727-8961-86FE7D87101E}"/>
              </a:ext>
            </a:extLst>
          </p:cNvPr>
          <p:cNvSpPr txBox="1">
            <a:spLocks/>
          </p:cNvSpPr>
          <p:nvPr/>
        </p:nvSpPr>
        <p:spPr>
          <a:xfrm>
            <a:off x="3863752" y="3032319"/>
            <a:ext cx="40324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972AEF8B-E025-49E0-BDD8-94111F180F2E}"/>
              </a:ext>
            </a:extLst>
          </p:cNvPr>
          <p:cNvCxnSpPr>
            <a:stCxn id="88" idx="3"/>
            <a:endCxn id="62" idx="1"/>
          </p:cNvCxnSpPr>
          <p:nvPr/>
        </p:nvCxnSpPr>
        <p:spPr>
          <a:xfrm>
            <a:off x="1861642" y="2503062"/>
            <a:ext cx="2002110" cy="94312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D6B3C38-D743-4430-8A31-3773C1CC72F5}"/>
              </a:ext>
            </a:extLst>
          </p:cNvPr>
          <p:cNvCxnSpPr>
            <a:stCxn id="59" idx="3"/>
            <a:endCxn id="62" idx="1"/>
          </p:cNvCxnSpPr>
          <p:nvPr/>
        </p:nvCxnSpPr>
        <p:spPr>
          <a:xfrm>
            <a:off x="1916561" y="3422529"/>
            <a:ext cx="1947191" cy="236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10CE9FF-F87D-4DDB-A168-6354619F5740}"/>
              </a:ext>
            </a:extLst>
          </p:cNvPr>
          <p:cNvCxnSpPr>
            <a:stCxn id="60" idx="3"/>
            <a:endCxn id="62" idx="1"/>
          </p:cNvCxnSpPr>
          <p:nvPr/>
        </p:nvCxnSpPr>
        <p:spPr>
          <a:xfrm flipV="1">
            <a:off x="2862697" y="3446189"/>
            <a:ext cx="1001055" cy="78835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125A6695-D062-4BCA-97C4-FC24AE0C6CDD}"/>
              </a:ext>
            </a:extLst>
          </p:cNvPr>
          <p:cNvSpPr/>
          <p:nvPr/>
        </p:nvSpPr>
        <p:spPr>
          <a:xfrm>
            <a:off x="8848650" y="1917748"/>
            <a:ext cx="32923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Лучшие</a:t>
            </a:r>
          </a:p>
          <a:p>
            <a:r>
              <a:rPr lang="en-US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0" i="1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32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  <a:endParaRPr lang="en-US" sz="3200" b="0" i="1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C5366C26-5F16-481F-BAB5-56966A1C45AE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 flipV="1">
            <a:off x="7896200" y="3441242"/>
            <a:ext cx="952450" cy="494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97B085B2-864B-4BF7-8E48-0B00E9620E8A}"/>
              </a:ext>
            </a:extLst>
          </p:cNvPr>
          <p:cNvSpPr/>
          <p:nvPr/>
        </p:nvSpPr>
        <p:spPr>
          <a:xfrm>
            <a:off x="-57994" y="4896101"/>
            <a:ext cx="1218955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выполняет настройку методом «грубой силы»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Можем ли мы узнать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из данных?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4EDDB353-3D7A-4CD8-A856-C16203FD96DE}"/>
              </a:ext>
            </a:extLst>
          </p:cNvPr>
          <p:cNvSpPr/>
          <p:nvPr/>
        </p:nvSpPr>
        <p:spPr>
          <a:xfrm>
            <a:off x="3566168" y="5973319"/>
            <a:ext cx="4330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3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8" grpId="0"/>
      <p:bldP spid="59" grpId="0"/>
      <p:bldP spid="60" grpId="0"/>
      <p:bldP spid="62" grpId="0"/>
      <p:bldP spid="63" grpId="0"/>
      <p:bldP spid="65" grpId="0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9549" y="77584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мы можем оптимизировать?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2532895" y="1364959"/>
            <a:ext cx="7053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Leave one-out cross-validation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Скользящая Перекрестная проверка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31B684A-8FE5-49C6-970F-8F7368F0F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t="11029" r="9850"/>
          <a:stretch/>
        </p:blipFill>
        <p:spPr bwMode="auto">
          <a:xfrm>
            <a:off x="119336" y="2248085"/>
            <a:ext cx="7704856" cy="393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Соединитель: уступ 3">
            <a:extLst>
              <a:ext uri="{FF2B5EF4-FFF2-40B4-BE49-F238E27FC236}">
                <a16:creationId xmlns:a16="http://schemas.microsoft.com/office/drawing/2014/main" id="{70E31E41-2568-4587-ABDC-A6F77702A3A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80287" y="3901815"/>
            <a:ext cx="2088232" cy="1224136"/>
          </a:xfrm>
          <a:prstGeom prst="bent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: уступ 22">
            <a:extLst>
              <a:ext uri="{FF2B5EF4-FFF2-40B4-BE49-F238E27FC236}">
                <a16:creationId xmlns:a16="http://schemas.microsoft.com/office/drawing/2014/main" id="{AE89FD53-BAC7-4F47-9E43-685F5DBB60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2344" y="2837164"/>
            <a:ext cx="2088232" cy="1224136"/>
          </a:xfrm>
          <a:prstGeom prst="bent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74D278F-86F6-45B9-B520-E3ACB204A49E}"/>
              </a:ext>
            </a:extLst>
          </p:cNvPr>
          <p:cNvCxnSpPr/>
          <p:nvPr/>
        </p:nvCxnSpPr>
        <p:spPr>
          <a:xfrm>
            <a:off x="10848528" y="2428576"/>
            <a:ext cx="11521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4465E9E-3301-4FB5-A9F5-069F5D78C4FD}"/>
              </a:ext>
            </a:extLst>
          </p:cNvPr>
          <p:cNvCxnSpPr>
            <a:cxnSpLocks/>
          </p:cNvCxnSpPr>
          <p:nvPr/>
        </p:nvCxnSpPr>
        <p:spPr>
          <a:xfrm>
            <a:off x="8040216" y="5733256"/>
            <a:ext cx="4151784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8D0D68A-A0E4-4F9F-937E-088CD25359B0}"/>
              </a:ext>
            </a:extLst>
          </p:cNvPr>
          <p:cNvCxnSpPr>
            <a:cxnSpLocks/>
          </p:cNvCxnSpPr>
          <p:nvPr/>
        </p:nvCxnSpPr>
        <p:spPr>
          <a:xfrm flipH="1" flipV="1">
            <a:off x="8190164" y="2405116"/>
            <a:ext cx="2452" cy="348054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D6895BC-B08D-42F4-A5E1-1FC3E8A04F44}"/>
              </a:ext>
            </a:extLst>
          </p:cNvPr>
          <p:cNvSpPr/>
          <p:nvPr/>
        </p:nvSpPr>
        <p:spPr>
          <a:xfrm>
            <a:off x="8190164" y="2319066"/>
            <a:ext cx="1449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Ошибка</a:t>
            </a:r>
            <a:endParaRPr lang="ru-RU" sz="24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8CF2150-3A93-48E3-A0C8-32A9A0F5A56F}"/>
              </a:ext>
            </a:extLst>
          </p:cNvPr>
          <p:cNvSpPr/>
          <p:nvPr/>
        </p:nvSpPr>
        <p:spPr>
          <a:xfrm>
            <a:off x="10026976" y="5796257"/>
            <a:ext cx="1963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323E4101-698C-4E9D-9EDF-D45FF2D19C30}"/>
                  </a:ext>
                </a:extLst>
              </p:cNvPr>
              <p:cNvSpPr/>
              <p:nvPr/>
            </p:nvSpPr>
            <p:spPr>
              <a:xfrm>
                <a:off x="1854044" y="6177180"/>
                <a:ext cx="78325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Градиентный спуск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→</m:t>
                    </m:r>
                  </m:oMath>
                </a14:m>
                <a:r>
                  <a:rPr lang="en-US" sz="3200" b="0" i="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Производные</a:t>
                </a:r>
                <a:endParaRPr lang="en-US" sz="3200" b="0" i="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323E4101-698C-4E9D-9EDF-D45FF2D19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44" y="6177180"/>
                <a:ext cx="7832593" cy="584775"/>
              </a:xfrm>
              <a:prstGeom prst="rect">
                <a:avLst/>
              </a:prstGeom>
              <a:blipFill>
                <a:blip r:embed="rId5"/>
                <a:stretch>
                  <a:fillRect l="-1946" t="-14583" r="-1245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10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8818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Непрерывная функция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4951677" y="1498678"/>
            <a:ext cx="1856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/>
              <p:nvPr/>
            </p:nvSpPr>
            <p:spPr>
              <a:xfrm>
                <a:off x="20092" y="2060848"/>
                <a:ext cx="4752528" cy="16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" y="2060848"/>
                <a:ext cx="4752528" cy="1645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831DC-849A-4C11-8A2F-0458604FFEEE}"/>
                  </a:ext>
                </a:extLst>
              </p:cNvPr>
              <p:cNvSpPr txBox="1"/>
              <p:nvPr/>
            </p:nvSpPr>
            <p:spPr>
              <a:xfrm>
                <a:off x="884918" y="3429000"/>
                <a:ext cx="5211081" cy="2014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bSup>
                                <m:sSubSupPr>
                                  <m:ctrlP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bSup>
                                    <m:sSubSupPr>
                                      <m:ctrlPr>
                                        <a:rPr lang="en-US" sz="4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sz="4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831DC-849A-4C11-8A2F-0458604F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8" y="3429000"/>
                <a:ext cx="5211081" cy="2014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B43F2D-843C-410B-A776-3DFC61862CC0}"/>
                  </a:ext>
                </a:extLst>
              </p:cNvPr>
              <p:cNvSpPr txBox="1"/>
              <p:nvPr/>
            </p:nvSpPr>
            <p:spPr>
              <a:xfrm>
                <a:off x="6096000" y="3918136"/>
                <a:ext cx="26642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B43F2D-843C-410B-A776-3DFC61862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918136"/>
                <a:ext cx="2664296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4F7B541-526E-48E4-A1F3-38E51743ADA6}"/>
                  </a:ext>
                </a:extLst>
              </p:cNvPr>
              <p:cNvSpPr/>
              <p:nvPr/>
            </p:nvSpPr>
            <p:spPr>
              <a:xfrm>
                <a:off x="2456350" y="5396100"/>
                <a:ext cx="7432356" cy="766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ru-RU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расстояние между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и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4F7B541-526E-48E4-A1F3-38E51743A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350" y="5396100"/>
                <a:ext cx="7432356" cy="7661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350F31F-C0C2-4016-B466-5B996AA7DA9E}"/>
              </a:ext>
            </a:extLst>
          </p:cNvPr>
          <p:cNvSpPr txBox="1"/>
          <p:nvPr/>
        </p:nvSpPr>
        <p:spPr>
          <a:xfrm>
            <a:off x="5447928" y="2204864"/>
            <a:ext cx="6199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1.15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-0.35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4.95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2.45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D71A2A-B009-48AC-A73F-CDEFE69B1871}"/>
              </a:ext>
            </a:extLst>
          </p:cNvPr>
          <p:cNvSpPr txBox="1"/>
          <p:nvPr/>
        </p:nvSpPr>
        <p:spPr>
          <a:xfrm>
            <a:off x="5375920" y="2924944"/>
            <a:ext cx="753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0.002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0.478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0.039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0.059</a:t>
            </a:r>
          </a:p>
        </p:txBody>
      </p:sp>
    </p:spTree>
    <p:extLst>
      <p:ext uri="{BB962C8B-B14F-4D97-AF65-F5344CB8AC3E}">
        <p14:creationId xmlns:p14="http://schemas.microsoft.com/office/powerpoint/2010/main" val="27466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13" grpId="0"/>
      <p:bldP spid="3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88949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Обучаемая метрика расстояния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982689" y="1595257"/>
            <a:ext cx="10352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Махаланобиса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Mahalanobis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462A5D7-5ECB-4404-BD94-5BCE66C0FEF9}"/>
                  </a:ext>
                </a:extLst>
              </p:cNvPr>
              <p:cNvSpPr/>
              <p:nvPr/>
            </p:nvSpPr>
            <p:spPr>
              <a:xfrm>
                <a:off x="623392" y="2157624"/>
                <a:ext cx="6327181" cy="950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462A5D7-5ECB-4404-BD94-5BCE66C0F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57624"/>
                <a:ext cx="6327181" cy="9505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1F6F91D-1F02-43C4-B193-F6131F054039}"/>
                  </a:ext>
                </a:extLst>
              </p:cNvPr>
              <p:cNvSpPr/>
              <p:nvPr/>
            </p:nvSpPr>
            <p:spPr>
              <a:xfrm>
                <a:off x="7454311" y="2384360"/>
                <a:ext cx="22420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1F6F91D-1F02-43C4-B193-F6131F054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11" y="2384360"/>
                <a:ext cx="224208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9E15402-A328-4693-9693-4637E48016DF}"/>
                  </a:ext>
                </a:extLst>
              </p:cNvPr>
              <p:cNvSpPr/>
              <p:nvPr/>
            </p:nvSpPr>
            <p:spPr>
              <a:xfrm>
                <a:off x="111638" y="3496839"/>
                <a:ext cx="12074716" cy="950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9E15402-A328-4693-9693-4637E4801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8" y="3496839"/>
                <a:ext cx="12074716" cy="950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05CFC7-0813-4783-86B7-FE2294415D10}"/>
                  </a:ext>
                </a:extLst>
              </p:cNvPr>
              <p:cNvSpPr/>
              <p:nvPr/>
            </p:nvSpPr>
            <p:spPr>
              <a:xfrm>
                <a:off x="982432" y="2949356"/>
                <a:ext cx="648357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44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матрица преобразования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05CFC7-0813-4783-86B7-FE2294415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2" y="2949356"/>
                <a:ext cx="6483570" cy="769441"/>
              </a:xfrm>
              <a:prstGeom prst="rect">
                <a:avLst/>
              </a:prstGeom>
              <a:blipFill>
                <a:blip r:embed="rId7"/>
                <a:stretch>
                  <a:fillRect r="-1692" b="-174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/>
              <p:nvPr/>
            </p:nvSpPr>
            <p:spPr>
              <a:xfrm>
                <a:off x="0" y="4500468"/>
                <a:ext cx="7052846" cy="187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44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0468"/>
                <a:ext cx="7052846" cy="1875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/>
              <p:nvPr/>
            </p:nvSpPr>
            <p:spPr>
              <a:xfrm>
                <a:off x="6744072" y="5085184"/>
                <a:ext cx="26642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5085184"/>
                <a:ext cx="2664296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B78CBBA-04BC-4F5C-808B-C77C57015EFC}"/>
                  </a:ext>
                </a:extLst>
              </p:cNvPr>
              <p:cNvSpPr/>
              <p:nvPr/>
            </p:nvSpPr>
            <p:spPr>
              <a:xfrm>
                <a:off x="8904312" y="4383663"/>
                <a:ext cx="195816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B78CBBA-04BC-4F5C-808B-C77C5701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383663"/>
                <a:ext cx="195816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9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7" grpId="0"/>
      <p:bldP spid="6" grpId="0"/>
      <p:bldP spid="18" grpId="0"/>
      <p:bldP spid="20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/>
              <p:nvPr/>
            </p:nvSpPr>
            <p:spPr>
              <a:xfrm>
                <a:off x="180162" y="1520435"/>
                <a:ext cx="6844520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2" y="1520435"/>
                <a:ext cx="6844520" cy="1500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/>
              <p:nvPr/>
            </p:nvSpPr>
            <p:spPr>
              <a:xfrm>
                <a:off x="6456040" y="1947763"/>
                <a:ext cx="26642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947763"/>
                <a:ext cx="266429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BA1699-794B-4F5C-A0F2-C2E4E27EBBF2}"/>
                  </a:ext>
                </a:extLst>
              </p:cNvPr>
              <p:cNvSpPr txBox="1"/>
              <p:nvPr/>
            </p:nvSpPr>
            <p:spPr>
              <a:xfrm>
                <a:off x="1415480" y="3390271"/>
                <a:ext cx="3888432" cy="156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BA1699-794B-4F5C-A0F2-C2E4E27EB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3390271"/>
                <a:ext cx="3888432" cy="15645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03FA7E-D02D-41C1-A4E3-9C4BBEA5CC05}"/>
                  </a:ext>
                </a:extLst>
              </p:cNvPr>
              <p:cNvSpPr txBox="1"/>
              <p:nvPr/>
            </p:nvSpPr>
            <p:spPr>
              <a:xfrm>
                <a:off x="3683732" y="3850054"/>
                <a:ext cx="5544616" cy="69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03FA7E-D02D-41C1-A4E3-9C4BBEA5C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732" y="3850054"/>
                <a:ext cx="5544616" cy="690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A3F4286-E5D3-4BDF-9C84-55AB003C052F}"/>
              </a:ext>
            </a:extLst>
          </p:cNvPr>
          <p:cNvSpPr/>
          <p:nvPr/>
        </p:nvSpPr>
        <p:spPr>
          <a:xfrm>
            <a:off x="1644" y="4900119"/>
            <a:ext cx="120533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Ожидаемое количество правильно классифицированных точек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36A1DF4-E808-44D7-BEB7-EB3D1BEBD6F7}"/>
                  </a:ext>
                </a:extLst>
              </p:cNvPr>
              <p:cNvSpPr/>
              <p:nvPr/>
            </p:nvSpPr>
            <p:spPr>
              <a:xfrm>
                <a:off x="70027" y="3004673"/>
                <a:ext cx="121219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вероятность что точка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будет правильно классифицированы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36A1DF4-E808-44D7-BEB7-EB3D1BEBD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7" y="3004673"/>
                <a:ext cx="12121973" cy="523220"/>
              </a:xfrm>
              <a:prstGeom prst="rect">
                <a:avLst/>
              </a:prstGeom>
              <a:blipFill>
                <a:blip r:embed="rId8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761726" y="5399674"/>
                <a:ext cx="8928992" cy="156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26" y="5399674"/>
                <a:ext cx="8928992" cy="15645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03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0" grpId="0"/>
      <p:bldP spid="19" grpId="0"/>
      <p:bldP spid="21" grpId="0"/>
      <p:bldP spid="3" grpId="0"/>
      <p:bldP spid="4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31527" y="2175071"/>
                <a:ext cx="7159154" cy="156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7" y="2175071"/>
                <a:ext cx="7159154" cy="1564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72EC79-FF27-469A-B3D0-37EF3D2A14BB}"/>
              </a:ext>
            </a:extLst>
          </p:cNvPr>
          <p:cNvSpPr/>
          <p:nvPr/>
        </p:nvSpPr>
        <p:spPr>
          <a:xfrm>
            <a:off x="3854219" y="1536496"/>
            <a:ext cx="4330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8CEEC-92A8-413E-90EC-134CEA6B1360}"/>
                  </a:ext>
                </a:extLst>
              </p:cNvPr>
              <p:cNvSpPr txBox="1"/>
              <p:nvPr/>
            </p:nvSpPr>
            <p:spPr>
              <a:xfrm>
                <a:off x="335360" y="3747290"/>
                <a:ext cx="10153129" cy="157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Sup>
                        <m:sSub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8CEEC-92A8-413E-90EC-134CEA6B1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747290"/>
                <a:ext cx="10153129" cy="15742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/>
              <p:nvPr/>
            </p:nvSpPr>
            <p:spPr>
              <a:xfrm>
                <a:off x="6268458" y="2062240"/>
                <a:ext cx="6844520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458" y="2062240"/>
                <a:ext cx="6844520" cy="1500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/>
              <p:nvPr/>
            </p:nvSpPr>
            <p:spPr>
              <a:xfrm>
                <a:off x="9120336" y="3437605"/>
                <a:ext cx="28952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3437605"/>
                <a:ext cx="289528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/>
              <p:nvPr/>
            </p:nvSpPr>
            <p:spPr>
              <a:xfrm>
                <a:off x="353978" y="5261432"/>
                <a:ext cx="10153129" cy="157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78" y="5261432"/>
                <a:ext cx="10153129" cy="15742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03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17" grpId="0"/>
      <p:bldP spid="23" grpId="0"/>
      <p:bldP spid="5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618896" y="2955904"/>
                <a:ext cx="7159154" cy="156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6" y="2955904"/>
                <a:ext cx="7159154" cy="1564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72EC79-FF27-469A-B3D0-37EF3D2A14BB}"/>
              </a:ext>
            </a:extLst>
          </p:cNvPr>
          <p:cNvSpPr/>
          <p:nvPr/>
        </p:nvSpPr>
        <p:spPr>
          <a:xfrm>
            <a:off x="3854219" y="1536496"/>
            <a:ext cx="2190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/>
              <p:nvPr/>
            </p:nvSpPr>
            <p:spPr>
              <a:xfrm>
                <a:off x="4007768" y="1770267"/>
                <a:ext cx="6844520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770267"/>
                <a:ext cx="6844520" cy="1500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/>
              <p:nvPr/>
            </p:nvSpPr>
            <p:spPr>
              <a:xfrm>
                <a:off x="7806846" y="3258873"/>
                <a:ext cx="28952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846" y="3258873"/>
                <a:ext cx="289528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/>
              <p:nvPr/>
            </p:nvSpPr>
            <p:spPr>
              <a:xfrm>
                <a:off x="479376" y="4351422"/>
                <a:ext cx="10153129" cy="157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351422"/>
                <a:ext cx="10153129" cy="15742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16148B-7EDC-4728-907A-764B489DCA05}"/>
                  </a:ext>
                </a:extLst>
              </p:cNvPr>
              <p:cNvSpPr/>
              <p:nvPr/>
            </p:nvSpPr>
            <p:spPr>
              <a:xfrm>
                <a:off x="1124292" y="2276753"/>
                <a:ext cx="198573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16148B-7EDC-4728-907A-764B489DC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92" y="2276753"/>
                <a:ext cx="198573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1B28AAA-9FA2-479A-94AB-50FECAB5044A}"/>
                  </a:ext>
                </a:extLst>
              </p:cNvPr>
              <p:cNvSpPr/>
              <p:nvPr/>
            </p:nvSpPr>
            <p:spPr>
              <a:xfrm>
                <a:off x="3396970" y="5680573"/>
                <a:ext cx="7968528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может быть прямоугольной матрицей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можно уменьшить размерность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1B28AAA-9FA2-479A-94AB-50FECAB50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970" y="5680573"/>
                <a:ext cx="7968528" cy="1077218"/>
              </a:xfrm>
              <a:prstGeom prst="rect">
                <a:avLst/>
              </a:prstGeom>
              <a:blipFill>
                <a:blip r:embed="rId9"/>
                <a:stretch>
                  <a:fillRect l="-1530" r="-536" b="-146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522DDD8-FF1B-45C7-B5DA-6B1AF41E9151}"/>
                  </a:ext>
                </a:extLst>
              </p:cNvPr>
              <p:cNvSpPr/>
              <p:nvPr/>
            </p:nvSpPr>
            <p:spPr>
              <a:xfrm>
                <a:off x="911424" y="5805264"/>
                <a:ext cx="198573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𝑨𝑿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522DDD8-FF1B-45C7-B5DA-6B1AF41E9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5805264"/>
                <a:ext cx="19857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52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  <p:bldP spid="5" grpId="0"/>
      <p:bldP spid="24" grpId="0"/>
      <p:bldP spid="3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919536" y="6237312"/>
            <a:ext cx="7848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-apple-system"/>
              </a:rPr>
              <a:t>https://scikit-learn.org/stable/auto_examples/neighbors/plot_nca_illustration.html#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1916832"/>
            <a:ext cx="4680520" cy="333753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072" y="1916832"/>
            <a:ext cx="4680520" cy="333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83671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35360" y="1844824"/>
            <a:ext cx="123493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k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126EA6F-8471-4CD3-83D1-0D20628860DC}"/>
              </a:ext>
            </a:extLst>
          </p:cNvPr>
          <p:cNvGrpSpPr/>
          <p:nvPr/>
        </p:nvGrpSpPr>
        <p:grpSpPr>
          <a:xfrm>
            <a:off x="6835863" y="2276872"/>
            <a:ext cx="5287640" cy="4471490"/>
            <a:chOff x="1420417" y="1530073"/>
            <a:chExt cx="5641378" cy="4650408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044A7276-AC9E-4AB9-A748-A3AB70B7A9E7}"/>
                </a:ext>
              </a:extLst>
            </p:cNvPr>
            <p:cNvSpPr/>
            <p:nvPr/>
          </p:nvSpPr>
          <p:spPr>
            <a:xfrm>
              <a:off x="3135890" y="3661259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04D796E3-1F30-4328-8BBC-30CD82B2504F}"/>
                </a:ext>
              </a:extLst>
            </p:cNvPr>
            <p:cNvSpPr/>
            <p:nvPr/>
          </p:nvSpPr>
          <p:spPr>
            <a:xfrm>
              <a:off x="4179187" y="2668281"/>
              <a:ext cx="288000" cy="28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EFAB642-18E9-4012-9F86-D6B252FED1CA}"/>
                </a:ext>
              </a:extLst>
            </p:cNvPr>
            <p:cNvSpPr/>
            <p:nvPr/>
          </p:nvSpPr>
          <p:spPr>
            <a:xfrm>
              <a:off x="4999538" y="4306858"/>
              <a:ext cx="252000" cy="25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ADD3B88-CB35-482E-890A-626922FD68B2}"/>
                </a:ext>
              </a:extLst>
            </p:cNvPr>
            <p:cNvSpPr/>
            <p:nvPr/>
          </p:nvSpPr>
          <p:spPr>
            <a:xfrm>
              <a:off x="1831186" y="2376628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F3052E4D-031D-4A90-9E09-EC88557EAFD1}"/>
                </a:ext>
              </a:extLst>
            </p:cNvPr>
            <p:cNvSpPr/>
            <p:nvPr/>
          </p:nvSpPr>
          <p:spPr>
            <a:xfrm>
              <a:off x="2246832" y="5029411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D8990363-21B4-400A-98C8-A3E46D22C07F}"/>
                </a:ext>
              </a:extLst>
            </p:cNvPr>
            <p:cNvSpPr/>
            <p:nvPr/>
          </p:nvSpPr>
          <p:spPr>
            <a:xfrm>
              <a:off x="3793967" y="567748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B09F54F-E869-4589-9594-9750F0952361}"/>
                </a:ext>
              </a:extLst>
            </p:cNvPr>
            <p:cNvSpPr/>
            <p:nvPr/>
          </p:nvSpPr>
          <p:spPr>
            <a:xfrm>
              <a:off x="5116950" y="531748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Равнобедренный треугольник 23">
              <a:extLst>
                <a:ext uri="{FF2B5EF4-FFF2-40B4-BE49-F238E27FC236}">
                  <a16:creationId xmlns:a16="http://schemas.microsoft.com/office/drawing/2014/main" id="{58583707-4901-4E34-B957-04E3A019CB2D}"/>
                </a:ext>
              </a:extLst>
            </p:cNvPr>
            <p:cNvSpPr/>
            <p:nvPr/>
          </p:nvSpPr>
          <p:spPr>
            <a:xfrm>
              <a:off x="3546723" y="2152523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Равнобедренный треугольник 24">
              <a:extLst>
                <a:ext uri="{FF2B5EF4-FFF2-40B4-BE49-F238E27FC236}">
                  <a16:creationId xmlns:a16="http://schemas.microsoft.com/office/drawing/2014/main" id="{D2B9064F-7FE3-4BD9-8939-0F4EBE0283F8}"/>
                </a:ext>
              </a:extLst>
            </p:cNvPr>
            <p:cNvSpPr/>
            <p:nvPr/>
          </p:nvSpPr>
          <p:spPr>
            <a:xfrm>
              <a:off x="4211819" y="3583495"/>
              <a:ext cx="468000" cy="468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Равнобедренный треугольник 25">
              <a:extLst>
                <a:ext uri="{FF2B5EF4-FFF2-40B4-BE49-F238E27FC236}">
                  <a16:creationId xmlns:a16="http://schemas.microsoft.com/office/drawing/2014/main" id="{312B11D5-A7DE-485E-8915-275ABB1A6BE6}"/>
                </a:ext>
              </a:extLst>
            </p:cNvPr>
            <p:cNvSpPr/>
            <p:nvPr/>
          </p:nvSpPr>
          <p:spPr>
            <a:xfrm>
              <a:off x="2812341" y="2269771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Равнобедренный треугольник 26">
              <a:extLst>
                <a:ext uri="{FF2B5EF4-FFF2-40B4-BE49-F238E27FC236}">
                  <a16:creationId xmlns:a16="http://schemas.microsoft.com/office/drawing/2014/main" id="{9A9F897B-96AD-4FEA-BCB1-C4E446644559}"/>
                </a:ext>
              </a:extLst>
            </p:cNvPr>
            <p:cNvSpPr/>
            <p:nvPr/>
          </p:nvSpPr>
          <p:spPr>
            <a:xfrm>
              <a:off x="4613822" y="2177795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авнобедренный треугольник 27">
              <a:extLst>
                <a:ext uri="{FF2B5EF4-FFF2-40B4-BE49-F238E27FC236}">
                  <a16:creationId xmlns:a16="http://schemas.microsoft.com/office/drawing/2014/main" id="{53863923-1293-410A-AE40-21CCEE802E81}"/>
                </a:ext>
              </a:extLst>
            </p:cNvPr>
            <p:cNvSpPr/>
            <p:nvPr/>
          </p:nvSpPr>
          <p:spPr>
            <a:xfrm>
              <a:off x="5611352" y="3833636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авнобедренный треугольник 28">
              <a:extLst>
                <a:ext uri="{FF2B5EF4-FFF2-40B4-BE49-F238E27FC236}">
                  <a16:creationId xmlns:a16="http://schemas.microsoft.com/office/drawing/2014/main" id="{3A24408C-A3F9-4894-9E6F-C4CFFFE9F241}"/>
                </a:ext>
              </a:extLst>
            </p:cNvPr>
            <p:cNvSpPr/>
            <p:nvPr/>
          </p:nvSpPr>
          <p:spPr>
            <a:xfrm>
              <a:off x="6871746" y="4486858"/>
              <a:ext cx="72000" cy="72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Равнобедренный треугольник 29">
              <a:extLst>
                <a:ext uri="{FF2B5EF4-FFF2-40B4-BE49-F238E27FC236}">
                  <a16:creationId xmlns:a16="http://schemas.microsoft.com/office/drawing/2014/main" id="{5CB1C995-D160-4532-A34C-436BFF38B417}"/>
                </a:ext>
              </a:extLst>
            </p:cNvPr>
            <p:cNvSpPr/>
            <p:nvPr/>
          </p:nvSpPr>
          <p:spPr>
            <a:xfrm>
              <a:off x="5941530" y="5389251"/>
              <a:ext cx="72000" cy="72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Равнобедренный треугольник 30">
              <a:extLst>
                <a:ext uri="{FF2B5EF4-FFF2-40B4-BE49-F238E27FC236}">
                  <a16:creationId xmlns:a16="http://schemas.microsoft.com/office/drawing/2014/main" id="{18CD9854-5B6E-4325-B2B0-46179A038EC1}"/>
                </a:ext>
              </a:extLst>
            </p:cNvPr>
            <p:cNvSpPr/>
            <p:nvPr/>
          </p:nvSpPr>
          <p:spPr>
            <a:xfrm>
              <a:off x="3751170" y="4306858"/>
              <a:ext cx="468000" cy="468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extLst>
                <a:ext uri="{FF2B5EF4-FFF2-40B4-BE49-F238E27FC236}">
                  <a16:creationId xmlns:a16="http://schemas.microsoft.com/office/drawing/2014/main" id="{85E030C9-2A1A-4E3C-9E93-B0D16A31981E}"/>
                </a:ext>
              </a:extLst>
            </p:cNvPr>
            <p:cNvSpPr/>
            <p:nvPr/>
          </p:nvSpPr>
          <p:spPr>
            <a:xfrm>
              <a:off x="7025795" y="5497483"/>
              <a:ext cx="36000" cy="3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Равнобедренный треугольник 32">
              <a:extLst>
                <a:ext uri="{FF2B5EF4-FFF2-40B4-BE49-F238E27FC236}">
                  <a16:creationId xmlns:a16="http://schemas.microsoft.com/office/drawing/2014/main" id="{32E7AD9F-5E74-446E-A0FE-6FB63B144F29}"/>
                </a:ext>
              </a:extLst>
            </p:cNvPr>
            <p:cNvSpPr/>
            <p:nvPr/>
          </p:nvSpPr>
          <p:spPr>
            <a:xfrm>
              <a:off x="5445644" y="2694071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BDC61BD0-D7C5-48DD-83EB-E0E1A40BABDC}"/>
                </a:ext>
              </a:extLst>
            </p:cNvPr>
            <p:cNvSpPr/>
            <p:nvPr/>
          </p:nvSpPr>
          <p:spPr>
            <a:xfrm>
              <a:off x="2210832" y="5920235"/>
              <a:ext cx="72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4B98B7EC-0E0F-47D7-A7DA-316BC481084A}"/>
                </a:ext>
              </a:extLst>
            </p:cNvPr>
            <p:cNvSpPr/>
            <p:nvPr/>
          </p:nvSpPr>
          <p:spPr>
            <a:xfrm>
              <a:off x="3151097" y="520925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8FE74F0E-B346-4C16-B43E-4A06209FC5F0}"/>
                </a:ext>
              </a:extLst>
            </p:cNvPr>
            <p:cNvSpPr/>
            <p:nvPr/>
          </p:nvSpPr>
          <p:spPr>
            <a:xfrm>
              <a:off x="2238962" y="44251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A73D7048-D734-46DA-98A0-DF79BC3404A4}"/>
                </a:ext>
              </a:extLst>
            </p:cNvPr>
            <p:cNvSpPr/>
            <p:nvPr/>
          </p:nvSpPr>
          <p:spPr>
            <a:xfrm>
              <a:off x="1563887" y="400964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769C144A-74B4-414C-A643-362BBD69ADF7}"/>
                </a:ext>
              </a:extLst>
            </p:cNvPr>
            <p:cNvSpPr/>
            <p:nvPr/>
          </p:nvSpPr>
          <p:spPr>
            <a:xfrm>
              <a:off x="2256804" y="3094073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4F6EF064-050D-4813-A600-5067A48ED063}"/>
                </a:ext>
              </a:extLst>
            </p:cNvPr>
            <p:cNvSpPr/>
            <p:nvPr/>
          </p:nvSpPr>
          <p:spPr>
            <a:xfrm>
              <a:off x="3655656" y="3768014"/>
              <a:ext cx="360000" cy="35999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DFB753-276A-4DD9-997B-E9B34E0B3E42}"/>
                </a:ext>
              </a:extLst>
            </p:cNvPr>
            <p:cNvSpPr txBox="1"/>
            <p:nvPr/>
          </p:nvSpPr>
          <p:spPr>
            <a:xfrm>
              <a:off x="3636723" y="3189207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>
                  <a:solidFill>
                    <a:srgbClr val="00B050"/>
                  </a:solidFill>
                </a:rPr>
                <a:t>?</a:t>
              </a:r>
              <a:endParaRPr lang="ru-RU" dirty="0">
                <a:solidFill>
                  <a:srgbClr val="00B050"/>
                </a:solidFill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41430F6-FA28-4367-8620-4887B021CD10}"/>
                </a:ext>
              </a:extLst>
            </p:cNvPr>
            <p:cNvSpPr/>
            <p:nvPr/>
          </p:nvSpPr>
          <p:spPr>
            <a:xfrm>
              <a:off x="2869814" y="2964606"/>
              <a:ext cx="1980000" cy="19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F05A51AF-6D3B-4AB4-9657-83264F440CD1}"/>
                </a:ext>
              </a:extLst>
            </p:cNvPr>
            <p:cNvSpPr/>
            <p:nvPr/>
          </p:nvSpPr>
          <p:spPr>
            <a:xfrm>
              <a:off x="2543556" y="2526791"/>
              <a:ext cx="2704530" cy="26021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887D8253-B0B1-4E2A-AD06-0B6D6E3FBBC9}"/>
                </a:ext>
              </a:extLst>
            </p:cNvPr>
            <p:cNvSpPr/>
            <p:nvPr/>
          </p:nvSpPr>
          <p:spPr>
            <a:xfrm>
              <a:off x="2360265" y="2481191"/>
              <a:ext cx="3192381" cy="2858872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D567C981-3124-476B-B2EC-E6CAB9D65106}"/>
                </a:ext>
              </a:extLst>
            </p:cNvPr>
            <p:cNvSpPr/>
            <p:nvPr/>
          </p:nvSpPr>
          <p:spPr>
            <a:xfrm>
              <a:off x="1420417" y="1530073"/>
              <a:ext cx="4806947" cy="4650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455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1700808"/>
            <a:ext cx="4777512" cy="435614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919536" y="6021288"/>
            <a:ext cx="7848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-apple-system"/>
              </a:rPr>
              <a:t>J. Goldberger, G. Hinton, S. </a:t>
            </a:r>
            <a:r>
              <a:rPr lang="en-US" sz="1400" dirty="0" err="1">
                <a:solidFill>
                  <a:schemeClr val="bg1"/>
                </a:solidFill>
                <a:latin typeface="-apple-system"/>
              </a:rPr>
              <a:t>Roweis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, R. </a:t>
            </a:r>
            <a:r>
              <a:rPr lang="en-US" sz="1400" dirty="0" err="1">
                <a:solidFill>
                  <a:schemeClr val="bg1"/>
                </a:solidFill>
                <a:latin typeface="-apple-system"/>
              </a:rPr>
              <a:t>Salakhutdinov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. </a:t>
            </a:r>
            <a:r>
              <a:rPr lang="en-US" sz="1400" dirty="0" smtClean="0">
                <a:solidFill>
                  <a:schemeClr val="bg1"/>
                </a:solidFill>
                <a:latin typeface="-apple-system"/>
              </a:rPr>
              <a:t> “</a:t>
            </a:r>
            <a:r>
              <a:rPr lang="en-US" sz="1400" dirty="0" err="1">
                <a:solidFill>
                  <a:schemeClr val="bg1"/>
                </a:solidFill>
                <a:latin typeface="-apple-system"/>
              </a:rPr>
              <a:t>Neighbourhood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 Components Analysis”. </a:t>
            </a:r>
            <a:endParaRPr lang="en-US" sz="1400" dirty="0" smtClean="0">
              <a:solidFill>
                <a:schemeClr val="bg1"/>
              </a:solidFill>
              <a:latin typeface="-apple-system"/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-apple-system"/>
              </a:rPr>
              <a:t>Advances 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in Neural Information Processing Systems. 17, 513-520, 2005. </a:t>
            </a:r>
            <a:endParaRPr lang="en-US" sz="1400" dirty="0" smtClean="0">
              <a:solidFill>
                <a:schemeClr val="bg1"/>
              </a:solidFill>
              <a:latin typeface="-apple-system"/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-apple-system"/>
              </a:rPr>
              <a:t>http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://www.cs.nyu.edu/~roweis/papers/ncanips.pdf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9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875" y="862308"/>
            <a:ext cx="11691801" cy="827739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C5D24A-E666-43A6-BD04-FC9BC2449EDA}"/>
              </a:ext>
            </a:extLst>
          </p:cNvPr>
          <p:cNvSpPr/>
          <p:nvPr/>
        </p:nvSpPr>
        <p:spPr>
          <a:xfrm>
            <a:off x="1144412" y="1472277"/>
            <a:ext cx="10565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B8291281-74DD-44CA-A6F8-75BD292BF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060848"/>
            <a:ext cx="6685446" cy="12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C18E6F-38F5-481A-A673-121C9F985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07" y="2511230"/>
            <a:ext cx="3681925" cy="38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811136-10B2-4E8A-BE06-0E288FCD038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60" y="3262552"/>
            <a:ext cx="3564432" cy="356443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F5D0F6-D25A-4716-A400-1402C6A0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0" y="3262552"/>
            <a:ext cx="3543340" cy="359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875" y="862308"/>
            <a:ext cx="11691801" cy="827739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C5D24A-E666-43A6-BD04-FC9BC2449EDA}"/>
              </a:ext>
            </a:extLst>
          </p:cNvPr>
          <p:cNvSpPr/>
          <p:nvPr/>
        </p:nvSpPr>
        <p:spPr>
          <a:xfrm>
            <a:off x="1144412" y="1472277"/>
            <a:ext cx="10565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FEBB23-4085-4322-8F0A-45CFD23A37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1559496" y="2081044"/>
            <a:ext cx="7541294" cy="124408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7B7BA72-6031-4DEF-B520-74CCC9DF173C}"/>
              </a:ext>
            </a:extLst>
          </p:cNvPr>
          <p:cNvGrpSpPr/>
          <p:nvPr/>
        </p:nvGrpSpPr>
        <p:grpSpPr>
          <a:xfrm>
            <a:off x="335360" y="3771366"/>
            <a:ext cx="6192688" cy="1706930"/>
            <a:chOff x="481875" y="3968140"/>
            <a:chExt cx="6192688" cy="170693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B547A76-1525-4625-B535-F52E14816D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3" r="19964" b="75647"/>
            <a:stretch/>
          </p:blipFill>
          <p:spPr bwMode="auto">
            <a:xfrm>
              <a:off x="481875" y="4365104"/>
              <a:ext cx="6192688" cy="1309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6069B4-0A88-4DA9-9126-DB2BCEAA0F8D}"/>
                </a:ext>
              </a:extLst>
            </p:cNvPr>
            <p:cNvSpPr txBox="1"/>
            <p:nvPr/>
          </p:nvSpPr>
          <p:spPr>
            <a:xfrm>
              <a:off x="2959070" y="3968140"/>
              <a:ext cx="832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PCA</a:t>
              </a:r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1CF3A41-E63F-4127-A437-204E79C2CED8}"/>
              </a:ext>
            </a:extLst>
          </p:cNvPr>
          <p:cNvGrpSpPr/>
          <p:nvPr/>
        </p:nvGrpSpPr>
        <p:grpSpPr>
          <a:xfrm>
            <a:off x="7029152" y="3560951"/>
            <a:ext cx="4925316" cy="2614077"/>
            <a:chOff x="7029152" y="3560951"/>
            <a:chExt cx="4925316" cy="261407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09A5B41-610D-4263-8E22-54F9F49485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66"/>
            <a:stretch/>
          </p:blipFill>
          <p:spPr bwMode="auto">
            <a:xfrm>
              <a:off x="7029152" y="3861048"/>
              <a:ext cx="4925316" cy="2313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B7DA1D-7BF0-4CC2-B4CB-3F5A191E7C04}"/>
                </a:ext>
              </a:extLst>
            </p:cNvPr>
            <p:cNvSpPr txBox="1"/>
            <p:nvPr/>
          </p:nvSpPr>
          <p:spPr>
            <a:xfrm>
              <a:off x="9264352" y="3560951"/>
              <a:ext cx="832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NCA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1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Components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2CD070-240A-49B8-8558-8825C84B5874}"/>
              </a:ext>
            </a:extLst>
          </p:cNvPr>
          <p:cNvSpPr/>
          <p:nvPr/>
        </p:nvSpPr>
        <p:spPr>
          <a:xfrm>
            <a:off x="441766" y="1881391"/>
            <a:ext cx="12191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NeighborhoodComponentsAnalysis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5ABE16-8E53-4A0F-93BB-333D64D8CC32}"/>
              </a:ext>
            </a:extLst>
          </p:cNvPr>
          <p:cNvSpPr/>
          <p:nvPr/>
        </p:nvSpPr>
        <p:spPr>
          <a:xfrm>
            <a:off x="433846" y="2408055"/>
            <a:ext cx="11437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NeighborhoodComponentsAnalysis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n_components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=2)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FC891EC-7D7C-4A93-92EA-5BB2B159B203}"/>
              </a:ext>
            </a:extLst>
          </p:cNvPr>
          <p:cNvSpPr/>
          <p:nvPr/>
        </p:nvSpPr>
        <p:spPr>
          <a:xfrm>
            <a:off x="541423" y="3904974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nca.fit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8A46F5-EF18-4177-BB8A-4728F78F6B66}"/>
              </a:ext>
            </a:extLst>
          </p:cNvPr>
          <p:cNvSpPr/>
          <p:nvPr/>
        </p:nvSpPr>
        <p:spPr>
          <a:xfrm>
            <a:off x="2783632" y="2876544"/>
            <a:ext cx="9217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NeighborhoodComponentsAnalysis(callback=None, init='auto', max_iter=50, n_components=2, random_state=None, tol=1e-05, verbose=0, warm_start=False)</a:t>
            </a:r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DD5EF56-97EB-4B8C-8479-28F9B442D669}"/>
              </a:ext>
            </a:extLst>
          </p:cNvPr>
          <p:cNvSpPr/>
          <p:nvPr/>
        </p:nvSpPr>
        <p:spPr>
          <a:xfrm>
            <a:off x="541583" y="4696628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new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nca.transform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BAC043-DAB4-40A0-A128-77BFE99FCD99}"/>
              </a:ext>
            </a:extLst>
          </p:cNvPr>
          <p:cNvSpPr/>
          <p:nvPr/>
        </p:nvSpPr>
        <p:spPr>
          <a:xfrm>
            <a:off x="541423" y="540189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nca.components_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1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59362" y="129855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2296" y="2177464"/>
            <a:ext cx="1175875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Позволяет проводить уменьшение размерности данных с произвольным распределением используя линейное преобразование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Необходима информация о метках класса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Позволяет уменьшить количество хранимых данных при использовании метода к-Ближайших соседей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связи с оригинальными параметрами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«дорого» с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т.з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вычислений на больших выборках</a:t>
            </a:r>
          </a:p>
        </p:txBody>
      </p:sp>
    </p:spTree>
    <p:extLst>
      <p:ext uri="{BB962C8B-B14F-4D97-AF65-F5344CB8AC3E}">
        <p14:creationId xmlns:p14="http://schemas.microsoft.com/office/powerpoint/2010/main" val="245909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11157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предварительную подготовку данных</a:t>
            </a:r>
            <a:endParaRPr lang="tr-TR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46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479376" y="1345700"/>
            <a:ext cx="11593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t-distributed Stochastic Neighbor Embedding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6FD224-4B47-4E25-A082-CDEBB12301FD}"/>
              </a:ext>
            </a:extLst>
          </p:cNvPr>
          <p:cNvSpPr/>
          <p:nvPr/>
        </p:nvSpPr>
        <p:spPr>
          <a:xfrm>
            <a:off x="500774" y="2061665"/>
            <a:ext cx="45389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Набор данных CIFAR-10 состоит из 60000 цветных изображений 32x32, 10 классов, по 6000 изображений на класс. Имеется 50000 обучающих изображений и 10000 тестовых изображений</a:t>
            </a:r>
          </a:p>
        </p:txBody>
      </p:sp>
      <p:pic>
        <p:nvPicPr>
          <p:cNvPr id="19458" name="Picture 2" descr="Representation Learning — CIFAR-10 | by Philip Slingerland | Medium">
            <a:extLst>
              <a:ext uri="{FF2B5EF4-FFF2-40B4-BE49-F238E27FC236}">
                <a16:creationId xmlns:a16="http://schemas.microsoft.com/office/drawing/2014/main" id="{E724CA20-188D-4265-8195-5BE6FB87CF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7" y="2026707"/>
            <a:ext cx="6396644" cy="47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BC1627-8FE7-409B-8B91-C19F7A35F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02" y="3815991"/>
            <a:ext cx="3905275" cy="28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Тривиальный пример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Простые Проекции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24197" y="24136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FED7106-52A8-499A-B412-6E425C8A6A3B}"/>
              </a:ext>
            </a:extLst>
          </p:cNvPr>
          <p:cNvSpPr/>
          <p:nvPr/>
        </p:nvSpPr>
        <p:spPr>
          <a:xfrm>
            <a:off x="713432" y="23126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3C87D43-F654-4E9F-993F-FC8FD6928ECF}"/>
              </a:ext>
            </a:extLst>
          </p:cNvPr>
          <p:cNvSpPr/>
          <p:nvPr/>
        </p:nvSpPr>
        <p:spPr>
          <a:xfrm>
            <a:off x="713432" y="255659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09648DF-FB34-4697-9ADC-6684D94DBCBF}"/>
              </a:ext>
            </a:extLst>
          </p:cNvPr>
          <p:cNvSpPr/>
          <p:nvPr/>
        </p:nvSpPr>
        <p:spPr>
          <a:xfrm>
            <a:off x="672836" y="301570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6F3C6B2-BE61-42EA-B3FD-E52321F9D6D0}"/>
              </a:ext>
            </a:extLst>
          </p:cNvPr>
          <p:cNvSpPr/>
          <p:nvPr/>
        </p:nvSpPr>
        <p:spPr>
          <a:xfrm>
            <a:off x="671142" y="314591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CFBB7215-B523-41D1-83F6-8F9AB38605F5}"/>
              </a:ext>
            </a:extLst>
          </p:cNvPr>
          <p:cNvSpPr/>
          <p:nvPr/>
        </p:nvSpPr>
        <p:spPr>
          <a:xfrm>
            <a:off x="828061" y="23306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B4D94FF-6EA1-494D-9564-0F79DBA0EE00}"/>
              </a:ext>
            </a:extLst>
          </p:cNvPr>
          <p:cNvSpPr/>
          <p:nvPr/>
        </p:nvSpPr>
        <p:spPr>
          <a:xfrm>
            <a:off x="874855" y="267871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5689B39-4B1A-4EDC-94C7-8B14E9382352}"/>
              </a:ext>
            </a:extLst>
          </p:cNvPr>
          <p:cNvSpPr/>
          <p:nvPr/>
        </p:nvSpPr>
        <p:spPr>
          <a:xfrm>
            <a:off x="874855" y="253338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1017A5F-20EA-4036-BCDF-67F12B65104A}"/>
              </a:ext>
            </a:extLst>
          </p:cNvPr>
          <p:cNvSpPr/>
          <p:nvPr/>
        </p:nvSpPr>
        <p:spPr>
          <a:xfrm>
            <a:off x="850130" y="314591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633B28E-EBF8-4818-ACE3-41B93FB85113}"/>
              </a:ext>
            </a:extLst>
          </p:cNvPr>
          <p:cNvSpPr/>
          <p:nvPr/>
        </p:nvSpPr>
        <p:spPr>
          <a:xfrm>
            <a:off x="755897" y="438584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2743F243-1248-4B81-8F46-2A1A954F5C2E}"/>
              </a:ext>
            </a:extLst>
          </p:cNvPr>
          <p:cNvSpPr/>
          <p:nvPr/>
        </p:nvSpPr>
        <p:spPr>
          <a:xfrm>
            <a:off x="731708" y="454885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590A8BE-68C6-4805-9262-76CF1BE4BB6D}"/>
              </a:ext>
            </a:extLst>
          </p:cNvPr>
          <p:cNvSpPr/>
          <p:nvPr/>
        </p:nvSpPr>
        <p:spPr>
          <a:xfrm>
            <a:off x="713432" y="488695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CF4564A-FE2A-40C3-B17A-B5E99CCC1672}"/>
              </a:ext>
            </a:extLst>
          </p:cNvPr>
          <p:cNvSpPr/>
          <p:nvPr/>
        </p:nvSpPr>
        <p:spPr>
          <a:xfrm>
            <a:off x="670967" y="522705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3FA228E-2A5A-4FB9-AA7E-E085D24B9DA5}"/>
              </a:ext>
            </a:extLst>
          </p:cNvPr>
          <p:cNvSpPr/>
          <p:nvPr/>
        </p:nvSpPr>
        <p:spPr>
          <a:xfrm rot="5148577">
            <a:off x="4453144" y="611132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1D160F1-38A4-4FC5-81E8-6525657C27CD}"/>
              </a:ext>
            </a:extLst>
          </p:cNvPr>
          <p:cNvSpPr/>
          <p:nvPr/>
        </p:nvSpPr>
        <p:spPr>
          <a:xfrm rot="5148577">
            <a:off x="4016820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2642B1E8-5AB5-4BCF-92E9-647C3CB9B5D0}"/>
              </a:ext>
            </a:extLst>
          </p:cNvPr>
          <p:cNvSpPr/>
          <p:nvPr/>
        </p:nvSpPr>
        <p:spPr>
          <a:xfrm rot="5148577">
            <a:off x="3540656" y="613340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3304086-D91C-486D-8923-782266C7843B}"/>
              </a:ext>
            </a:extLst>
          </p:cNvPr>
          <p:cNvSpPr/>
          <p:nvPr/>
        </p:nvSpPr>
        <p:spPr>
          <a:xfrm rot="5148577">
            <a:off x="3215806" y="609284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71F081EC-3F2A-47DD-B0B6-5E33552DD9F9}"/>
              </a:ext>
            </a:extLst>
          </p:cNvPr>
          <p:cNvSpPr/>
          <p:nvPr/>
        </p:nvSpPr>
        <p:spPr>
          <a:xfrm>
            <a:off x="7030836" y="6073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3ED6F1DE-C056-4A05-A170-852465900164}"/>
              </a:ext>
            </a:extLst>
          </p:cNvPr>
          <p:cNvSpPr/>
          <p:nvPr/>
        </p:nvSpPr>
        <p:spPr>
          <a:xfrm>
            <a:off x="7206872" y="607760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D9A6E80A-9E5A-4236-9520-B7AA5C5AF919}"/>
              </a:ext>
            </a:extLst>
          </p:cNvPr>
          <p:cNvSpPr/>
          <p:nvPr/>
        </p:nvSpPr>
        <p:spPr>
          <a:xfrm>
            <a:off x="7697619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150004C8-4ACF-4987-BCD7-25321843DB45}"/>
              </a:ext>
            </a:extLst>
          </p:cNvPr>
          <p:cNvSpPr/>
          <p:nvPr/>
        </p:nvSpPr>
        <p:spPr>
          <a:xfrm>
            <a:off x="8078744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4C5A4C3D-CD07-4108-B0A1-97D4B0A4BBE2}"/>
              </a:ext>
            </a:extLst>
          </p:cNvPr>
          <p:cNvSpPr/>
          <p:nvPr/>
        </p:nvSpPr>
        <p:spPr>
          <a:xfrm>
            <a:off x="3439840" y="60112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BAADBF1E-7DE4-4CA9-A6BE-47BCCB4A7E04}"/>
              </a:ext>
            </a:extLst>
          </p:cNvPr>
          <p:cNvSpPr/>
          <p:nvPr/>
        </p:nvSpPr>
        <p:spPr>
          <a:xfrm>
            <a:off x="3808735" y="601761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24E06DD-B0F6-4A43-BB36-4A85ED26F38A}"/>
              </a:ext>
            </a:extLst>
          </p:cNvPr>
          <p:cNvSpPr/>
          <p:nvPr/>
        </p:nvSpPr>
        <p:spPr>
          <a:xfrm>
            <a:off x="4169481" y="600630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8276D586-70FD-4D19-B25F-61D84E68B22E}"/>
              </a:ext>
            </a:extLst>
          </p:cNvPr>
          <p:cNvSpPr/>
          <p:nvPr/>
        </p:nvSpPr>
        <p:spPr>
          <a:xfrm>
            <a:off x="4296726" y="59949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34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делает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4453144" y="611132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4016820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3540656" y="613340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215806" y="609284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030836" y="6073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7206872" y="607760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7697619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078744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1111970" y="611474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1480865" y="61210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1841611" y="610976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1968856" y="609845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11157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предварительну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ю подготовку данных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делает это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7039496" y="6102071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5824837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4465544" y="6123656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021516" y="610207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498289" y="610976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6170508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5036972" y="610976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599964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3970175" y="6149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5441741" y="60738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3539483" y="61210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6751598" y="60738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3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08125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10742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24037 -0.00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19401 0.005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1" animBg="1"/>
      <p:bldP spid="26" grpId="0" animBg="1"/>
      <p:bldP spid="29" grpId="1" animBg="1"/>
      <p:bldP spid="3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делает это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1658161" y="6090413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1970090" y="6082101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2498216" y="6054826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021516" y="610207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625135" y="608306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7130025" y="611541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8070094" y="6062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599964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4317296" y="61849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4670867" y="613963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5302255" y="61210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4992211" y="6149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83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213466" y="501206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422785" y="576100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1712489" y="603939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A7F46-EB75-4BD7-A121-E77E032C5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130936"/>
            <a:ext cx="4800149" cy="2545427"/>
          </a:xfrm>
          <a:prstGeom prst="rect">
            <a:avLst/>
          </a:prstGeom>
        </p:spPr>
      </p:pic>
      <p:sp>
        <p:nvSpPr>
          <p:cNvPr id="43" name="Овал 42">
            <a:extLst>
              <a:ext uri="{FF2B5EF4-FFF2-40B4-BE49-F238E27FC236}">
                <a16:creationId xmlns:a16="http://schemas.microsoft.com/office/drawing/2014/main" id="{FDDAD6B8-9A00-4F90-8B30-E9A3CAE7AF86}"/>
              </a:ext>
            </a:extLst>
          </p:cNvPr>
          <p:cNvSpPr/>
          <p:nvPr/>
        </p:nvSpPr>
        <p:spPr>
          <a:xfrm>
            <a:off x="7654327" y="3945652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2040983-DA1B-41FE-B22B-071EEFA7665B}"/>
              </a:ext>
            </a:extLst>
          </p:cNvPr>
          <p:cNvSpPr/>
          <p:nvPr/>
        </p:nvSpPr>
        <p:spPr>
          <a:xfrm>
            <a:off x="8207403" y="478939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546F64F-4A74-4490-98A6-5BD2C6021D0A}"/>
              </a:ext>
            </a:extLst>
          </p:cNvPr>
          <p:cNvSpPr/>
          <p:nvPr/>
        </p:nvSpPr>
        <p:spPr>
          <a:xfrm>
            <a:off x="8537866" y="549100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A911ED54-F3EE-4891-B369-618E9384CC9E}"/>
              </a:ext>
            </a:extLst>
          </p:cNvPr>
          <p:cNvSpPr/>
          <p:nvPr/>
        </p:nvSpPr>
        <p:spPr>
          <a:xfrm>
            <a:off x="7013615" y="4925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E6638C7-EBE8-40D1-AF46-2CDB3194DDA8}"/>
              </a:ext>
            </a:extLst>
          </p:cNvPr>
          <p:cNvSpPr/>
          <p:nvPr/>
        </p:nvSpPr>
        <p:spPr>
          <a:xfrm>
            <a:off x="5524252" y="631493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022533E5-B71A-46FC-8004-35963F460ECB}"/>
              </a:ext>
            </a:extLst>
          </p:cNvPr>
          <p:cNvSpPr/>
          <p:nvPr/>
        </p:nvSpPr>
        <p:spPr>
          <a:xfrm>
            <a:off x="5862496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53EE915-FD0E-4DA4-92BF-EA6A6896914A}"/>
              </a:ext>
            </a:extLst>
          </p:cNvPr>
          <p:cNvSpPr/>
          <p:nvPr/>
        </p:nvSpPr>
        <p:spPr>
          <a:xfrm>
            <a:off x="6132496" y="618904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A655EB5-48E4-4596-BBF1-7D2DD777BECF}"/>
              </a:ext>
            </a:extLst>
          </p:cNvPr>
          <p:cNvSpPr/>
          <p:nvPr/>
        </p:nvSpPr>
        <p:spPr>
          <a:xfrm>
            <a:off x="5136889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E0EFCE0-2AA6-41EC-A42A-6E917CD3B845}"/>
              </a:ext>
            </a:extLst>
          </p:cNvPr>
          <p:cNvSpPr/>
          <p:nvPr/>
        </p:nvSpPr>
        <p:spPr>
          <a:xfrm>
            <a:off x="9067821" y="618904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63F7A6A-45E0-4847-8391-1DCF111748F7}"/>
              </a:ext>
            </a:extLst>
          </p:cNvPr>
          <p:cNvSpPr/>
          <p:nvPr/>
        </p:nvSpPr>
        <p:spPr>
          <a:xfrm>
            <a:off x="9328263" y="631360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F6BE171-4213-4278-B907-3C6FA5B78CCA}"/>
              </a:ext>
            </a:extLst>
          </p:cNvPr>
          <p:cNvSpPr/>
          <p:nvPr/>
        </p:nvSpPr>
        <p:spPr>
          <a:xfrm>
            <a:off x="9694606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7EE9D45-16E5-486B-839D-E0978E2479CB}"/>
              </a:ext>
            </a:extLst>
          </p:cNvPr>
          <p:cNvSpPr/>
          <p:nvPr/>
        </p:nvSpPr>
        <p:spPr>
          <a:xfrm>
            <a:off x="10063428" y="635248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4931649" y="2238187"/>
                <a:ext cx="7240457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649" y="2238187"/>
                <a:ext cx="7240457" cy="115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BD3D533-93A1-461D-98DF-F3C83AA569FE}"/>
                  </a:ext>
                </a:extLst>
              </p:cNvPr>
              <p:cNvSpPr/>
              <p:nvPr/>
            </p:nvSpPr>
            <p:spPr>
              <a:xfrm>
                <a:off x="8986239" y="3152915"/>
                <a:ext cx="17083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BD3D533-93A1-461D-98DF-F3C83AA56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239" y="3152915"/>
                <a:ext cx="17083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69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1812581" y="5855415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A7F46-EB75-4BD7-A121-E77E032C5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880710"/>
            <a:ext cx="4800149" cy="1795653"/>
          </a:xfrm>
          <a:prstGeom prst="rect">
            <a:avLst/>
          </a:prstGeom>
        </p:spPr>
      </p:pic>
      <p:sp>
        <p:nvSpPr>
          <p:cNvPr id="43" name="Овал 42">
            <a:extLst>
              <a:ext uri="{FF2B5EF4-FFF2-40B4-BE49-F238E27FC236}">
                <a16:creationId xmlns:a16="http://schemas.microsoft.com/office/drawing/2014/main" id="{FDDAD6B8-9A00-4F90-8B30-E9A3CAE7AF86}"/>
              </a:ext>
            </a:extLst>
          </p:cNvPr>
          <p:cNvSpPr/>
          <p:nvPr/>
        </p:nvSpPr>
        <p:spPr>
          <a:xfrm>
            <a:off x="7667403" y="467833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2040983-DA1B-41FE-B22B-071EEFA7665B}"/>
              </a:ext>
            </a:extLst>
          </p:cNvPr>
          <p:cNvSpPr/>
          <p:nvPr/>
        </p:nvSpPr>
        <p:spPr>
          <a:xfrm>
            <a:off x="5840615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546F64F-4A74-4490-98A6-5BD2C6021D0A}"/>
              </a:ext>
            </a:extLst>
          </p:cNvPr>
          <p:cNvSpPr/>
          <p:nvPr/>
        </p:nvSpPr>
        <p:spPr>
          <a:xfrm>
            <a:off x="5607347" y="62944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A911ED54-F3EE-4891-B369-618E9384CC9E}"/>
              </a:ext>
            </a:extLst>
          </p:cNvPr>
          <p:cNvSpPr/>
          <p:nvPr/>
        </p:nvSpPr>
        <p:spPr>
          <a:xfrm>
            <a:off x="4946203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E6638C7-EBE8-40D1-AF46-2CDB3194DDA8}"/>
              </a:ext>
            </a:extLst>
          </p:cNvPr>
          <p:cNvSpPr/>
          <p:nvPr/>
        </p:nvSpPr>
        <p:spPr>
          <a:xfrm>
            <a:off x="6455134" y="609220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022533E5-B71A-46FC-8004-35963F460ECB}"/>
              </a:ext>
            </a:extLst>
          </p:cNvPr>
          <p:cNvSpPr/>
          <p:nvPr/>
        </p:nvSpPr>
        <p:spPr>
          <a:xfrm>
            <a:off x="8472384" y="57001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53EE915-FD0E-4DA4-92BF-EA6A6896914A}"/>
              </a:ext>
            </a:extLst>
          </p:cNvPr>
          <p:cNvSpPr/>
          <p:nvPr/>
        </p:nvSpPr>
        <p:spPr>
          <a:xfrm>
            <a:off x="7055563" y="544493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E0EFCE0-2AA6-41EC-A42A-6E917CD3B845}"/>
              </a:ext>
            </a:extLst>
          </p:cNvPr>
          <p:cNvSpPr/>
          <p:nvPr/>
        </p:nvSpPr>
        <p:spPr>
          <a:xfrm>
            <a:off x="9196349" y="6222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63F7A6A-45E0-4847-8391-1DCF111748F7}"/>
              </a:ext>
            </a:extLst>
          </p:cNvPr>
          <p:cNvSpPr/>
          <p:nvPr/>
        </p:nvSpPr>
        <p:spPr>
          <a:xfrm>
            <a:off x="9663258" y="633874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F6BE171-4213-4278-B907-3C6FA5B78CCA}"/>
              </a:ext>
            </a:extLst>
          </p:cNvPr>
          <p:cNvSpPr/>
          <p:nvPr/>
        </p:nvSpPr>
        <p:spPr>
          <a:xfrm>
            <a:off x="10008959" y="636212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7EE9D45-16E5-486B-839D-E0978E2479CB}"/>
              </a:ext>
            </a:extLst>
          </p:cNvPr>
          <p:cNvSpPr/>
          <p:nvPr/>
        </p:nvSpPr>
        <p:spPr>
          <a:xfrm>
            <a:off x="10465098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63A54FCF-AB34-4204-A1F7-50A71463EE16}"/>
              </a:ext>
            </a:extLst>
          </p:cNvPr>
          <p:cNvSpPr/>
          <p:nvPr/>
        </p:nvSpPr>
        <p:spPr>
          <a:xfrm>
            <a:off x="5196651" y="63153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277A58-8888-40AD-BE98-B14E4837C5E6}"/>
                  </a:ext>
                </a:extLst>
              </p:cNvPr>
              <p:cNvSpPr txBox="1"/>
              <p:nvPr/>
            </p:nvSpPr>
            <p:spPr>
              <a:xfrm>
                <a:off x="6959682" y="2883759"/>
                <a:ext cx="5134704" cy="96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277A58-8888-40AD-BE98-B14E4837C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82" y="2883759"/>
                <a:ext cx="5134704" cy="961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DD6941F-C531-494F-8B24-14123A4F8B0D}"/>
                  </a:ext>
                </a:extLst>
              </p:cNvPr>
              <p:cNvSpPr/>
              <p:nvPr/>
            </p:nvSpPr>
            <p:spPr>
              <a:xfrm>
                <a:off x="9263936" y="3722800"/>
                <a:ext cx="17083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DD6941F-C531-494F-8B24-14123A4F8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936" y="3722800"/>
                <a:ext cx="17083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8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7" grpId="0" animBg="1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Нормированное Подобие</a:t>
            </a: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5423905" y="1802963"/>
                <a:ext cx="7240457" cy="1727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905" y="1802963"/>
                <a:ext cx="7240457" cy="1727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D73F13-4504-427C-A3A5-0E9F80BFA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251" y="4155986"/>
            <a:ext cx="2880320" cy="2555628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1F8ED1E-45EF-4C80-BF15-FF5AC1F2EA3D}"/>
              </a:ext>
            </a:extLst>
          </p:cNvPr>
          <p:cNvGrpSpPr/>
          <p:nvPr/>
        </p:nvGrpSpPr>
        <p:grpSpPr>
          <a:xfrm>
            <a:off x="7472125" y="3920560"/>
            <a:ext cx="2839854" cy="201088"/>
            <a:chOff x="7472125" y="3920560"/>
            <a:chExt cx="2839854" cy="201088"/>
          </a:xfrm>
        </p:grpSpPr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591E7CF3-B04C-4B74-A568-893B4B9D54E5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23EBE749-8793-43E8-B47D-C43B2A7A8B71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1C89290-C685-40D0-B581-8E0D693B5FF8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C73CFE83-44BE-4453-9F01-8CE82D9D73B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98576053-5D77-4110-801E-2A60DB266A99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CC7F2977-2CA8-4CCC-9028-504D0026590B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13BA6A9E-446F-43BF-A554-E1141ED046A3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A82F6633-6320-4984-A507-902191FDCAD2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13F9079A-0D97-4183-92DA-47FF0BDBE33D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863C9F98-3AB5-418B-BF3D-9CB1F314CAB2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85D4DFEE-746E-4380-8155-57DAAF8DB4B9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7534D18-9969-49CF-8996-CA13EEEE5E14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B3110F1A-645B-4375-BA92-3663B6302652}"/>
              </a:ext>
            </a:extLst>
          </p:cNvPr>
          <p:cNvGrpSpPr/>
          <p:nvPr/>
        </p:nvGrpSpPr>
        <p:grpSpPr>
          <a:xfrm rot="5400000">
            <a:off x="5929892" y="5352678"/>
            <a:ext cx="2555630" cy="207191"/>
            <a:chOff x="7472125" y="3920560"/>
            <a:chExt cx="2839854" cy="201088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4CC077E0-5153-4B04-A1D4-313367BB3C41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DFD7FD6C-AC7A-460C-B803-9FB3893BCD4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73B19AA3-CE98-49DA-85BE-6A8E2ECA0853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4CA11251-33F4-432A-B7E3-D34F18CB8EB0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E82C545D-98F4-4CAD-8C69-5BD4482998A6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DA0D244B-F9BE-43B4-8E88-69FB61355BA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49F0B2B7-467C-4B8F-B82B-471B2E4A9C7E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D4743363-1075-4770-8980-0577DE56E6D1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DFD44465-7FE0-409B-8BD1-725340F9973A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50A67B27-06AC-4D7A-B9F2-3798568CC399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AAA2CE5-1E83-4F97-9B1A-B334830EFA81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C4FF9391-AC4C-4157-8228-39E63F812F3B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8987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</a:t>
            </a: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8586DAD-8AC6-490E-82B4-5F81670D45DD}"/>
              </a:ext>
            </a:extLst>
          </p:cNvPr>
          <p:cNvCxnSpPr>
            <a:cxnSpLocks/>
          </p:cNvCxnSpPr>
          <p:nvPr/>
        </p:nvCxnSpPr>
        <p:spPr>
          <a:xfrm flipH="1">
            <a:off x="3923062" y="6048394"/>
            <a:ext cx="74079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0E4D5EA0-0266-47F3-8CFF-2F31E3B492E7}"/>
              </a:ext>
            </a:extLst>
          </p:cNvPr>
          <p:cNvSpPr/>
          <p:nvPr/>
        </p:nvSpPr>
        <p:spPr>
          <a:xfrm rot="5148577">
            <a:off x="8433785" y="576913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A8786B9-AA4B-4E1D-97A2-3839C6E8680F}"/>
              </a:ext>
            </a:extLst>
          </p:cNvPr>
          <p:cNvSpPr/>
          <p:nvPr/>
        </p:nvSpPr>
        <p:spPr>
          <a:xfrm rot="5148577">
            <a:off x="7219126" y="5792806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F304AE4-1D8E-48DF-8B38-E39F75EF9E4D}"/>
              </a:ext>
            </a:extLst>
          </p:cNvPr>
          <p:cNvSpPr/>
          <p:nvPr/>
        </p:nvSpPr>
        <p:spPr>
          <a:xfrm rot="5148577">
            <a:off x="5859833" y="579072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3E10DCD-8B53-4839-8E20-EB127F2E360E}"/>
              </a:ext>
            </a:extLst>
          </p:cNvPr>
          <p:cNvSpPr/>
          <p:nvPr/>
        </p:nvSpPr>
        <p:spPr>
          <a:xfrm rot="5148577">
            <a:off x="4415805" y="576913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170CA0B-62BB-4254-8428-39E3911C1567}"/>
              </a:ext>
            </a:extLst>
          </p:cNvPr>
          <p:cNvSpPr/>
          <p:nvPr/>
        </p:nvSpPr>
        <p:spPr>
          <a:xfrm>
            <a:off x="8892578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CD8D4731-D6D4-471E-96C3-E2BCA80C8DA4}"/>
              </a:ext>
            </a:extLst>
          </p:cNvPr>
          <p:cNvSpPr/>
          <p:nvPr/>
        </p:nvSpPr>
        <p:spPr>
          <a:xfrm>
            <a:off x="7564797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2860243-C4FB-4DD6-9383-2FE807446584}"/>
              </a:ext>
            </a:extLst>
          </p:cNvPr>
          <p:cNvSpPr/>
          <p:nvPr/>
        </p:nvSpPr>
        <p:spPr>
          <a:xfrm>
            <a:off x="6431261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45AC6CCF-1888-4C25-BF50-BDD7792D55BB}"/>
              </a:ext>
            </a:extLst>
          </p:cNvPr>
          <p:cNvSpPr/>
          <p:nvPr/>
        </p:nvSpPr>
        <p:spPr>
          <a:xfrm>
            <a:off x="9994253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0E07670C-143F-4814-9DCD-81FC2506F455}"/>
              </a:ext>
            </a:extLst>
          </p:cNvPr>
          <p:cNvSpPr/>
          <p:nvPr/>
        </p:nvSpPr>
        <p:spPr>
          <a:xfrm>
            <a:off x="5364464" y="581642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A35C70FE-997A-4ECD-8D0D-E07E63629627}"/>
              </a:ext>
            </a:extLst>
          </p:cNvPr>
          <p:cNvSpPr/>
          <p:nvPr/>
        </p:nvSpPr>
        <p:spPr>
          <a:xfrm>
            <a:off x="6836030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66F9BB-FFCD-4563-BAAB-06323E0D7F52}"/>
              </a:ext>
            </a:extLst>
          </p:cNvPr>
          <p:cNvSpPr/>
          <p:nvPr/>
        </p:nvSpPr>
        <p:spPr>
          <a:xfrm>
            <a:off x="4933772" y="578814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E7A2EB5-2D41-42FB-891A-FCB22AA27C5A}"/>
              </a:ext>
            </a:extLst>
          </p:cNvPr>
          <p:cNvSpPr/>
          <p:nvPr/>
        </p:nvSpPr>
        <p:spPr>
          <a:xfrm>
            <a:off x="8145887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D50062-8929-4A6B-9ABD-441ADD36E3E2}"/>
                  </a:ext>
                </a:extLst>
              </p:cNvPr>
              <p:cNvSpPr txBox="1"/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D50062-8929-4A6B-9ABD-441ADD36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4E109E4A-AD83-4314-AEDE-ACA30D151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41"/>
          <a:stretch/>
        </p:blipFill>
        <p:spPr>
          <a:xfrm>
            <a:off x="7380866" y="3579239"/>
            <a:ext cx="3689452" cy="19564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7A0347-9DC8-4564-9834-B68C1B8252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98"/>
          <a:stretch/>
        </p:blipFill>
        <p:spPr>
          <a:xfrm>
            <a:off x="7348817" y="4007126"/>
            <a:ext cx="3773101" cy="1615580"/>
          </a:xfrm>
          <a:prstGeom prst="rect">
            <a:avLst/>
          </a:prstGeom>
        </p:spPr>
      </p:pic>
      <p:sp>
        <p:nvSpPr>
          <p:cNvPr id="92" name="Овал 91">
            <a:extLst>
              <a:ext uri="{FF2B5EF4-FFF2-40B4-BE49-F238E27FC236}">
                <a16:creationId xmlns:a16="http://schemas.microsoft.com/office/drawing/2014/main" id="{2A84E720-B889-490E-B555-641C45F69F3D}"/>
              </a:ext>
            </a:extLst>
          </p:cNvPr>
          <p:cNvSpPr/>
          <p:nvPr/>
        </p:nvSpPr>
        <p:spPr>
          <a:xfrm>
            <a:off x="6834542" y="5727439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4EBC9D23-7ECB-483C-B4B7-5F1EADD36CED}"/>
              </a:ext>
            </a:extLst>
          </p:cNvPr>
          <p:cNvSpPr/>
          <p:nvPr/>
        </p:nvSpPr>
        <p:spPr>
          <a:xfrm>
            <a:off x="8993357" y="390045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021CE471-1465-4EA1-A3BB-E8EE5856478B}"/>
              </a:ext>
            </a:extLst>
          </p:cNvPr>
          <p:cNvSpPr/>
          <p:nvPr/>
        </p:nvSpPr>
        <p:spPr>
          <a:xfrm rot="5148577">
            <a:off x="9288866" y="4185589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1083A54F-EAF5-448E-B212-A65EDB9B18BD}"/>
              </a:ext>
            </a:extLst>
          </p:cNvPr>
          <p:cNvSpPr/>
          <p:nvPr/>
        </p:nvSpPr>
        <p:spPr>
          <a:xfrm>
            <a:off x="8599367" y="413241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EDD81C28-FCAB-484C-A0AD-5354FFCC4211}"/>
              </a:ext>
            </a:extLst>
          </p:cNvPr>
          <p:cNvSpPr/>
          <p:nvPr/>
        </p:nvSpPr>
        <p:spPr>
          <a:xfrm rot="5148577">
            <a:off x="8361344" y="443872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B34B022E-66FC-4ED7-BD3A-49D02BA2321B}"/>
              </a:ext>
            </a:extLst>
          </p:cNvPr>
          <p:cNvSpPr/>
          <p:nvPr/>
        </p:nvSpPr>
        <p:spPr>
          <a:xfrm>
            <a:off x="8059367" y="46597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F5A40AEC-9EA2-4EEB-B3A1-A2D7767F8EBF}"/>
              </a:ext>
            </a:extLst>
          </p:cNvPr>
          <p:cNvSpPr/>
          <p:nvPr/>
        </p:nvSpPr>
        <p:spPr>
          <a:xfrm>
            <a:off x="7778479" y="480077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77D580AD-9DF1-4A77-995E-97F0F7B57AB0}"/>
              </a:ext>
            </a:extLst>
          </p:cNvPr>
          <p:cNvSpPr/>
          <p:nvPr/>
        </p:nvSpPr>
        <p:spPr>
          <a:xfrm rot="5148577">
            <a:off x="7308633" y="496095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9EE9AA7F-DDBE-496D-94EB-07A83EE34AB2}"/>
              </a:ext>
            </a:extLst>
          </p:cNvPr>
          <p:cNvSpPr/>
          <p:nvPr/>
        </p:nvSpPr>
        <p:spPr>
          <a:xfrm>
            <a:off x="9634628" y="44908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05B5FC7F-0276-499A-AC95-6E5EF9A10988}"/>
              </a:ext>
            </a:extLst>
          </p:cNvPr>
          <p:cNvSpPr/>
          <p:nvPr/>
        </p:nvSpPr>
        <p:spPr>
          <a:xfrm>
            <a:off x="9904628" y="473326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19B6AEC8-2DB5-4B38-BE34-592FDB73D7B8}"/>
              </a:ext>
            </a:extLst>
          </p:cNvPr>
          <p:cNvSpPr/>
          <p:nvPr/>
        </p:nvSpPr>
        <p:spPr>
          <a:xfrm rot="5148577">
            <a:off x="10174627" y="4881271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A21AC204-F53C-4478-B639-391649E75375}"/>
              </a:ext>
            </a:extLst>
          </p:cNvPr>
          <p:cNvSpPr/>
          <p:nvPr/>
        </p:nvSpPr>
        <p:spPr>
          <a:xfrm>
            <a:off x="10460097" y="494692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F1C10661-00FE-430A-B044-0BA385EC6BC6}"/>
              </a:ext>
            </a:extLst>
          </p:cNvPr>
          <p:cNvSpPr/>
          <p:nvPr/>
        </p:nvSpPr>
        <p:spPr>
          <a:xfrm>
            <a:off x="10887029" y="505915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940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2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17586" y="1380001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 по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Распределению</a:t>
            </a: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8586DAD-8AC6-490E-82B4-5F81670D45DD}"/>
              </a:ext>
            </a:extLst>
          </p:cNvPr>
          <p:cNvCxnSpPr>
            <a:cxnSpLocks/>
          </p:cNvCxnSpPr>
          <p:nvPr/>
        </p:nvCxnSpPr>
        <p:spPr>
          <a:xfrm flipH="1">
            <a:off x="3923062" y="6048394"/>
            <a:ext cx="74079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0E4D5EA0-0266-47F3-8CFF-2F31E3B492E7}"/>
              </a:ext>
            </a:extLst>
          </p:cNvPr>
          <p:cNvSpPr/>
          <p:nvPr/>
        </p:nvSpPr>
        <p:spPr>
          <a:xfrm rot="5148577">
            <a:off x="8433785" y="576913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A8786B9-AA4B-4E1D-97A2-3839C6E8680F}"/>
              </a:ext>
            </a:extLst>
          </p:cNvPr>
          <p:cNvSpPr/>
          <p:nvPr/>
        </p:nvSpPr>
        <p:spPr>
          <a:xfrm rot="5148577">
            <a:off x="7219126" y="5792806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F304AE4-1D8E-48DF-8B38-E39F75EF9E4D}"/>
              </a:ext>
            </a:extLst>
          </p:cNvPr>
          <p:cNvSpPr/>
          <p:nvPr/>
        </p:nvSpPr>
        <p:spPr>
          <a:xfrm rot="5148577">
            <a:off x="5859833" y="579072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3E10DCD-8B53-4839-8E20-EB127F2E360E}"/>
              </a:ext>
            </a:extLst>
          </p:cNvPr>
          <p:cNvSpPr/>
          <p:nvPr/>
        </p:nvSpPr>
        <p:spPr>
          <a:xfrm rot="5148577">
            <a:off x="4415805" y="576913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170CA0B-62BB-4254-8428-39E3911C1567}"/>
              </a:ext>
            </a:extLst>
          </p:cNvPr>
          <p:cNvSpPr/>
          <p:nvPr/>
        </p:nvSpPr>
        <p:spPr>
          <a:xfrm>
            <a:off x="8892578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CD8D4731-D6D4-471E-96C3-E2BCA80C8DA4}"/>
              </a:ext>
            </a:extLst>
          </p:cNvPr>
          <p:cNvSpPr/>
          <p:nvPr/>
        </p:nvSpPr>
        <p:spPr>
          <a:xfrm>
            <a:off x="7564797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2860243-C4FB-4DD6-9383-2FE807446584}"/>
              </a:ext>
            </a:extLst>
          </p:cNvPr>
          <p:cNvSpPr/>
          <p:nvPr/>
        </p:nvSpPr>
        <p:spPr>
          <a:xfrm>
            <a:off x="6431261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45AC6CCF-1888-4C25-BF50-BDD7792D55BB}"/>
              </a:ext>
            </a:extLst>
          </p:cNvPr>
          <p:cNvSpPr/>
          <p:nvPr/>
        </p:nvSpPr>
        <p:spPr>
          <a:xfrm>
            <a:off x="9994253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0E07670C-143F-4814-9DCD-81FC2506F455}"/>
              </a:ext>
            </a:extLst>
          </p:cNvPr>
          <p:cNvSpPr/>
          <p:nvPr/>
        </p:nvSpPr>
        <p:spPr>
          <a:xfrm>
            <a:off x="5364464" y="581642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A35C70FE-997A-4ECD-8D0D-E07E63629627}"/>
              </a:ext>
            </a:extLst>
          </p:cNvPr>
          <p:cNvSpPr/>
          <p:nvPr/>
        </p:nvSpPr>
        <p:spPr>
          <a:xfrm>
            <a:off x="6836030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66F9BB-FFCD-4563-BAAB-06323E0D7F52}"/>
              </a:ext>
            </a:extLst>
          </p:cNvPr>
          <p:cNvSpPr/>
          <p:nvPr/>
        </p:nvSpPr>
        <p:spPr>
          <a:xfrm>
            <a:off x="4933772" y="578814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E7A2EB5-2D41-42FB-891A-FCB22AA27C5A}"/>
              </a:ext>
            </a:extLst>
          </p:cNvPr>
          <p:cNvSpPr/>
          <p:nvPr/>
        </p:nvSpPr>
        <p:spPr>
          <a:xfrm>
            <a:off x="8145887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C960782-829C-4CCA-8E04-A851D442E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232" y="1168716"/>
            <a:ext cx="2880320" cy="2555628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DBD16F92-4B1F-4ADA-A037-509F083130A0}"/>
              </a:ext>
            </a:extLst>
          </p:cNvPr>
          <p:cNvGrpSpPr/>
          <p:nvPr/>
        </p:nvGrpSpPr>
        <p:grpSpPr>
          <a:xfrm>
            <a:off x="9156106" y="933290"/>
            <a:ext cx="2839854" cy="201088"/>
            <a:chOff x="7472125" y="3920560"/>
            <a:chExt cx="2839854" cy="201088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41C09CB-6C38-4AB6-B77F-0917399E7551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EF0EB7DE-FF8D-48EC-8D72-B1CE040DEFC7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8273B370-5D07-48F9-A4B8-633C29EADC1D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75DD3442-B48E-4301-8BDB-C810B3CB0D46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FBEE107D-D59B-4EF0-B9C0-C98558906C05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AD4A5E3F-9F47-4DED-9844-3751BB491F3E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473AF5CA-90C2-4E37-A7D6-4CDE8C211C79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2BCB8E3E-2535-4757-B7BD-C255A304D98A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4F8995D9-5595-4FD0-B182-9111CF853776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6C46AC28-829C-4E0B-8550-2DE5390B21BF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A4BD6178-B578-44B0-A127-22BDC0FF5C64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F9292D9-E4DC-48C9-9352-429025180F17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CC3BD882-F993-465C-B1BD-A0AC3792DFAA}"/>
              </a:ext>
            </a:extLst>
          </p:cNvPr>
          <p:cNvGrpSpPr/>
          <p:nvPr/>
        </p:nvGrpSpPr>
        <p:grpSpPr>
          <a:xfrm rot="5400000">
            <a:off x="7613873" y="2365408"/>
            <a:ext cx="2555630" cy="207191"/>
            <a:chOff x="7472125" y="3920560"/>
            <a:chExt cx="2839854" cy="201088"/>
          </a:xfrm>
        </p:grpSpPr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3DBB33BB-FD02-4061-A94D-3379BC698DA9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7A2BAE09-A76B-43E9-889A-38FB8025D946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6086A83-8B63-437B-9330-CB8300E182CF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0C606A5B-C29A-4C00-AFC9-86377968E11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C0E9523-600F-4B27-A4A9-CDD391903FDE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85E6112C-BE6D-48A0-856D-90C47606A89B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C452C504-5546-4D78-8C49-21588CEEB05F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1782024D-20AA-4960-9D38-948748B4678F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9B1A9BFA-0125-4444-9CD5-16C164759EB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696A4174-B346-4BCD-B31A-82B05F25BD7D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EB2F44E6-CBD7-4BFD-8ACA-9AC7AD9412A3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7CE9B4E4-BC98-4B8E-8097-337E5475FAB8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E0BDAEB4-710E-4300-885B-74983A355FDE}"/>
              </a:ext>
            </a:extLst>
          </p:cNvPr>
          <p:cNvGrpSpPr/>
          <p:nvPr/>
        </p:nvGrpSpPr>
        <p:grpSpPr>
          <a:xfrm>
            <a:off x="5870237" y="2730802"/>
            <a:ext cx="2839854" cy="201088"/>
            <a:chOff x="7472125" y="3920560"/>
            <a:chExt cx="2839854" cy="201088"/>
          </a:xfrm>
        </p:grpSpPr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C184DB53-4576-4AC7-B429-1F8C75CDE675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8C49A89D-F84E-4EC8-B7D0-AD4C5EA6BD38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D9AF50C1-2957-4CCD-A742-F9B8E6BCDA32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EE502D9A-DC42-405E-B636-3352AEA8142E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0E2FEFAC-02DD-4702-AEAE-1CA6D0DCFD24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DCD1147A-BCDB-4B55-8C62-696B922F7B50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D939F45A-8E47-45EF-BF7D-324B7E3560F1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7DA2ECF-F577-489E-8737-191969201B06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49B04245-8B39-4BF4-8629-E1294EA22A7D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2BF5772D-6936-45FC-B0E3-AC2CABE25843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A96EB51D-12A9-4CF0-856B-FA8F23A4C02C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2F25C4D4-0329-418F-A881-43D824CE9DF8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B7790AF7-B1FD-4EC3-9E77-29B2AFA45C5B}"/>
              </a:ext>
            </a:extLst>
          </p:cNvPr>
          <p:cNvGrpSpPr/>
          <p:nvPr/>
        </p:nvGrpSpPr>
        <p:grpSpPr>
          <a:xfrm rot="5400000">
            <a:off x="4328004" y="4162920"/>
            <a:ext cx="2555630" cy="207191"/>
            <a:chOff x="7472125" y="3920560"/>
            <a:chExt cx="2839854" cy="201088"/>
          </a:xfrm>
        </p:grpSpPr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59B92DA1-E709-4FA7-A8C0-843AF72C6C9C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DC138D33-A7AA-4CB1-8124-48AD4F4E30F0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1E41DD47-3C16-445C-BF81-273E1E7A6C3E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1779DADD-C18E-4172-A16C-F1C3115A535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90364C2C-ED5C-403B-B070-FCA6B3C4FF15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EB1ED488-BB34-4649-825B-DADBB8E126A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26265B3B-A302-4953-B64C-D0D9943DDFFD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3D2ED2AB-F68A-4AA0-A1DE-B832DBF9B447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76833F31-7B58-4C4C-B057-5F2C43E3C310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C2D60C9D-3E77-4273-90EF-7672ED754942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4290B404-29C4-46CA-A3BA-9057336BFA4E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95729C1D-7B55-425E-B4D1-17F0E6731BFD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C50DDC-A852-45F1-833C-872D22BD4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761" y="2952781"/>
            <a:ext cx="2880319" cy="25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7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183682" y="1312521"/>
            <a:ext cx="7632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Сделать распространение похожим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98ED7CB-48AF-48AF-B85D-AA7626D3D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868" y="3861785"/>
            <a:ext cx="2880320" cy="2555628"/>
          </a:xfrm>
          <a:prstGeom prst="rect">
            <a:avLst/>
          </a:prstGeom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6A69A27-8691-4D7A-B399-A3A5A6032EC3}"/>
              </a:ext>
            </a:extLst>
          </p:cNvPr>
          <p:cNvGrpSpPr/>
          <p:nvPr/>
        </p:nvGrpSpPr>
        <p:grpSpPr>
          <a:xfrm>
            <a:off x="2112742" y="3626359"/>
            <a:ext cx="2839854" cy="201088"/>
            <a:chOff x="7472125" y="3920560"/>
            <a:chExt cx="2839854" cy="201088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B4533F7F-BA97-4DB6-A6B5-AA4BA80199C9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0E94267-29DF-48F2-9583-E42FCFD1D7F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4E2D152-0BD2-4AB8-8CA8-D2051B946EBD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1024114A-D8FE-4EA5-AD82-0C682FDE1F41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71BC2D95-071E-40A8-B61F-24A7EB2DF7BB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7A19A936-ED67-4E38-B4DD-DCF4BACE355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0A26AD64-139B-4A71-ADA5-F76AA3807110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73D8005-392A-4302-9582-8E832BC01598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57D4CDBD-357F-4057-A5C1-EC9FABBF58C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37F4F024-6FA4-4E29-A99F-0919C9C1684B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2AADF673-49CC-4E0F-ACEE-C6FF95C0EAB6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3E861B3F-6715-4A27-A8C8-755E71F4F571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FAD9C3D4-DE3F-48A1-8C16-F1787838412C}"/>
              </a:ext>
            </a:extLst>
          </p:cNvPr>
          <p:cNvGrpSpPr/>
          <p:nvPr/>
        </p:nvGrpSpPr>
        <p:grpSpPr>
          <a:xfrm rot="5400000">
            <a:off x="570509" y="5058477"/>
            <a:ext cx="2555630" cy="207191"/>
            <a:chOff x="7472125" y="3920560"/>
            <a:chExt cx="2839854" cy="201088"/>
          </a:xfrm>
        </p:grpSpPr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3F53C20F-5A3E-4EE7-B891-F4BC953010DF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BAA9ECB-15C9-476D-9C9E-4B4A468DF05C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8C34CDCA-CE3F-4C99-A609-743AC08F5D14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3EEC608-B746-401D-B5B2-159F5683AA98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EC1C10DC-3476-4CA5-9D6F-65B7995544B7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F53340DA-0BA4-4B18-979F-9EB5BCFEF937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A69E9CE6-8223-4B9A-ABC9-6313138235CC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58A1B2CB-8C86-4C47-B8CE-F945FF799664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A02C4170-47E7-4FCE-94C3-80DA3773C65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27AD517B-4232-40A1-A604-CF49672642A7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E3E0D0D9-D9FD-4252-8664-86A03F60801C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2FBF427F-ADCC-4733-9605-2A1FA4EF309B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9BD829F-C2DA-4D43-84DE-93CD9AC85B8A}"/>
              </a:ext>
            </a:extLst>
          </p:cNvPr>
          <p:cNvGrpSpPr/>
          <p:nvPr/>
        </p:nvGrpSpPr>
        <p:grpSpPr>
          <a:xfrm>
            <a:off x="8064882" y="3584380"/>
            <a:ext cx="2839854" cy="201088"/>
            <a:chOff x="7472125" y="3920560"/>
            <a:chExt cx="2839854" cy="201088"/>
          </a:xfrm>
        </p:grpSpPr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E17AF179-B078-4A5C-A676-E7C23777C187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0A59AE7B-ECAE-4317-BF24-240F6A77E14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F61EABA1-9D69-4FC7-BB07-A9E0F38B0F90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1CE33696-BE45-43F3-8A6B-9B1C9510EDDE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94F2DC7-0EE4-426A-9C2B-4E415B260566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D2DD488A-7B3A-4A96-9914-C761FA9348C1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36C788E-C128-4823-A0AA-0ACB55623619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04DE3497-9C37-444C-A0DA-22D9698DEFBC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226743E3-7B1D-43AD-B2C8-23B86295FBA5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1678941F-44C6-4031-8E70-5A2FCDDF3057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3DACDEA1-6489-44AB-9DEC-016CFD12C8C2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0FB17A85-2552-410E-9E18-8EB2BB6A3185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AC226549-AB08-49E3-9783-D3B62F72F1E2}"/>
              </a:ext>
            </a:extLst>
          </p:cNvPr>
          <p:cNvGrpSpPr/>
          <p:nvPr/>
        </p:nvGrpSpPr>
        <p:grpSpPr>
          <a:xfrm rot="5400000">
            <a:off x="6522649" y="5016498"/>
            <a:ext cx="2555630" cy="207191"/>
            <a:chOff x="7472125" y="3920560"/>
            <a:chExt cx="2839854" cy="201088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F7A7054E-D504-472D-AA26-A4BEF703E756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9A4C4C8-C9EC-4F43-9A3C-2463035A596D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022986D2-E12D-4F23-B50F-E93AD80DA008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4AC434B8-3720-4F2C-8E05-218DDFA3B282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F0307AD6-0865-4CBE-81D6-08F1EB6A8874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828B6214-C6ED-4C16-9DB2-0CD8C1AB9273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DD8DE902-D817-4B49-A931-ED1E3496A8BD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6AD164FC-0EEE-4F56-AD3B-9D64B1FF0ED3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CD1C413F-FE95-4995-8131-BDDC92F7B9BB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1899EB13-31EC-4C1C-B1BE-8D5BA75541BD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77B8992A-0A31-4CB0-9CA1-2AB19585E63B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FFCB7573-35B3-4996-B215-D350CA89B133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8243BD2C-D2A4-42E9-98F3-0DDFB71AD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406" y="3806359"/>
            <a:ext cx="2880319" cy="25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-168981" y="1828097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981" y="1828097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6307690" y="1700809"/>
                <a:ext cx="6515110" cy="175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90" y="1700809"/>
                <a:ext cx="6515110" cy="1751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61DD7434-DC6D-48B3-BA76-C475AC08893B}"/>
                  </a:ext>
                </a:extLst>
              </p:cNvPr>
              <p:cNvSpPr/>
              <p:nvPr/>
            </p:nvSpPr>
            <p:spPr>
              <a:xfrm>
                <a:off x="479376" y="4043694"/>
                <a:ext cx="7992888" cy="14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0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Cost</m:t>
                      </m:r>
                      <m:r>
                        <m:rPr>
                          <m:nor/>
                        </m:rPr>
                        <a:rPr lang="en-US" sz="3600" b="0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KL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Linux Libertine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Linux Libertine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e>
                      </m:nary>
                      <m:r>
                        <m:rPr>
                          <m:nor/>
                        </m:rPr>
                        <a:rPr lang="en-US" sz="36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3600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36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36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61DD7434-DC6D-48B3-BA76-C475AC088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43694"/>
                <a:ext cx="7992888" cy="1481368"/>
              </a:xfrm>
              <a:prstGeom prst="rect">
                <a:avLst/>
              </a:prstGeom>
              <a:blipFill>
                <a:blip r:embed="rId6"/>
                <a:stretch>
                  <a:fillRect r="-20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C5F2E5-6314-4A6D-8D0C-BAEECD75CAE9}"/>
              </a:ext>
            </a:extLst>
          </p:cNvPr>
          <p:cNvSpPr/>
          <p:nvPr/>
        </p:nvSpPr>
        <p:spPr>
          <a:xfrm>
            <a:off x="623392" y="3553672"/>
            <a:ext cx="10360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Kullback–Leibler divergence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Дивергенция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Кульбака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–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Лейблера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/>
              <p:nvPr/>
            </p:nvSpPr>
            <p:spPr>
              <a:xfrm>
                <a:off x="-336089" y="5278387"/>
                <a:ext cx="12432129" cy="1196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32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089" y="5278387"/>
                <a:ext cx="12432129" cy="11967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D1C64F33-0CDF-4BD4-AD0F-0D18EB4BB01F}"/>
                  </a:ext>
                </a:extLst>
              </p:cNvPr>
              <p:cNvSpPr/>
              <p:nvPr/>
            </p:nvSpPr>
            <p:spPr>
              <a:xfrm>
                <a:off x="10324402" y="3828208"/>
                <a:ext cx="1728192" cy="760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 b="0" baseline="-250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ij</m:t>
                      </m:r>
                      <m:r>
                        <m:rPr>
                          <m:nor/>
                        </m:rPr>
                        <a:rPr lang="en-US" sz="2400" i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j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i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D1C64F33-0CDF-4BD4-AD0F-0D18EB4BB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402" y="3828208"/>
                <a:ext cx="1728192" cy="7607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  <p:bldP spid="98" grpId="0"/>
      <p:bldP spid="2" grpId="0"/>
      <p:bldP spid="99" grpId="0"/>
      <p:bldP spid="10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-7386" y="2186926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86" y="2186926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5654120" y="2076956"/>
                <a:ext cx="6515110" cy="175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120" y="2076956"/>
                <a:ext cx="6515110" cy="1751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/>
              <p:nvPr/>
            </p:nvSpPr>
            <p:spPr>
              <a:xfrm>
                <a:off x="263352" y="3731858"/>
                <a:ext cx="10309973" cy="1334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36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31858"/>
                <a:ext cx="10309973" cy="1334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B40A2E4-0407-4789-8BB2-6A72A403790A}"/>
                  </a:ext>
                </a:extLst>
              </p:cNvPr>
              <p:cNvSpPr/>
              <p:nvPr/>
            </p:nvSpPr>
            <p:spPr>
              <a:xfrm>
                <a:off x="263352" y="5066711"/>
                <a:ext cx="8601851" cy="1145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B40A2E4-0407-4789-8BB2-6A72A4037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066711"/>
                <a:ext cx="8601851" cy="11456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3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  <p:bldP spid="99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11157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предварительну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ю подготовку данных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9778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Perplexity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2678490" y="1991748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90" y="1991748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02D615-44A7-44AB-8CDA-EC67939E1EDD}"/>
              </a:ext>
            </a:extLst>
          </p:cNvPr>
          <p:cNvSpPr/>
          <p:nvPr/>
        </p:nvSpPr>
        <p:spPr>
          <a:xfrm>
            <a:off x="7064234" y="2252128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789F61-3679-431D-BCA2-70678BEAB4DD}"/>
              </a:ext>
            </a:extLst>
          </p:cNvPr>
          <p:cNvSpPr/>
          <p:nvPr/>
        </p:nvSpPr>
        <p:spPr>
          <a:xfrm>
            <a:off x="7791343" y="3036529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EC0B82-2357-4900-9468-711A1C9A3C2E}"/>
                  </a:ext>
                </a:extLst>
              </p:cNvPr>
              <p:cNvSpPr txBox="1"/>
              <p:nvPr/>
            </p:nvSpPr>
            <p:spPr>
              <a:xfrm>
                <a:off x="3287688" y="3703365"/>
                <a:ext cx="6054224" cy="626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EC0B82-2357-4900-9468-711A1C9A3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3703365"/>
                <a:ext cx="6054224" cy="626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F3CDC22-5C0E-412D-AE50-1A5181A19083}"/>
                  </a:ext>
                </a:extLst>
              </p:cNvPr>
              <p:cNvSpPr/>
              <p:nvPr/>
            </p:nvSpPr>
            <p:spPr>
              <a:xfrm>
                <a:off x="583133" y="4169240"/>
                <a:ext cx="4726422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32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F3CDC22-5C0E-412D-AE50-1A5181A19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33" y="4169240"/>
                <a:ext cx="4726422" cy="1343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07A7057-5B9E-4607-83B7-285B6013C47C}"/>
              </a:ext>
            </a:extLst>
          </p:cNvPr>
          <p:cNvSpPr txBox="1">
            <a:spLocks/>
          </p:cNvSpPr>
          <p:nvPr/>
        </p:nvSpPr>
        <p:spPr>
          <a:xfrm>
            <a:off x="4518493" y="4471595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Энтропия Шеннон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496F30-6C9E-48F7-8603-3CB226384513}"/>
                  </a:ext>
                </a:extLst>
              </p:cNvPr>
              <p:cNvSpPr/>
              <p:nvPr/>
            </p:nvSpPr>
            <p:spPr>
              <a:xfrm>
                <a:off x="3347327" y="5541605"/>
                <a:ext cx="50652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[5,…,50]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496F30-6C9E-48F7-8603-3CB226384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327" y="5541605"/>
                <a:ext cx="50652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44AFE54-1809-425F-9133-7B2453D21DC2}"/>
              </a:ext>
            </a:extLst>
          </p:cNvPr>
          <p:cNvSpPr/>
          <p:nvPr/>
        </p:nvSpPr>
        <p:spPr>
          <a:xfrm>
            <a:off x="2889331" y="6155685"/>
            <a:ext cx="6973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Размер «локальных кластеров»</a:t>
            </a:r>
          </a:p>
        </p:txBody>
      </p:sp>
    </p:spTree>
    <p:extLst>
      <p:ext uri="{BB962C8B-B14F-4D97-AF65-F5344CB8AC3E}">
        <p14:creationId xmlns:p14="http://schemas.microsoft.com/office/powerpoint/2010/main" val="25333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" grpId="0" animBg="1"/>
      <p:bldP spid="15" grpId="0" animBg="1"/>
      <p:bldP spid="16" grpId="0"/>
      <p:bldP spid="4" grpId="0"/>
      <p:bldP spid="18" grpId="0"/>
      <p:bldP spid="5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657526" y="1498678"/>
            <a:ext cx="1545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MNIST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12D23-9A19-456D-8133-CE7F2BAE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4" y="2006100"/>
            <a:ext cx="11172246" cy="46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87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657526" y="1498678"/>
            <a:ext cx="2818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Применение</a:t>
            </a:r>
          </a:p>
        </p:txBody>
      </p:sp>
      <p:pic>
        <p:nvPicPr>
          <p:cNvPr id="3074" name="Picture 2" descr="t-SNE visualization of CNN codes">
            <a:extLst>
              <a:ext uri="{FF2B5EF4-FFF2-40B4-BE49-F238E27FC236}">
                <a16:creationId xmlns:a16="http://schemas.microsoft.com/office/drawing/2014/main" id="{DC5B47D7-FD73-4A2E-BF2A-549CF75F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162304"/>
            <a:ext cx="4645749" cy="46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t-SNE viewer">
            <a:extLst>
              <a:ext uri="{FF2B5EF4-FFF2-40B4-BE49-F238E27FC236}">
                <a16:creationId xmlns:a16="http://schemas.microsoft.com/office/drawing/2014/main" id="{93733069-7A0E-472F-9F7A-3249BB48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2162303"/>
            <a:ext cx="5879975" cy="457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657526" y="1498678"/>
            <a:ext cx="2818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Применение</a:t>
            </a:r>
          </a:p>
        </p:txBody>
      </p:sp>
      <p:pic>
        <p:nvPicPr>
          <p:cNvPr id="2050" name="Picture 2" descr="Interactive supervision with TensorBoard by IBM Scientist">
            <a:extLst>
              <a:ext uri="{FF2B5EF4-FFF2-40B4-BE49-F238E27FC236}">
                <a16:creationId xmlns:a16="http://schemas.microsoft.com/office/drawing/2014/main" id="{A2830D06-8587-440E-853D-1AAE0C18D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477882"/>
            <a:ext cx="6124101" cy="37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在TensorBoard中使用t-SNE实现TensorFlow自动编码器的可视化嵌入-ATYUN">
            <a:extLst>
              <a:ext uri="{FF2B5EF4-FFF2-40B4-BE49-F238E27FC236}">
                <a16:creationId xmlns:a16="http://schemas.microsoft.com/office/drawing/2014/main" id="{790D6CC1-D788-42A4-9D27-9A7D0D839A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291" y="2293102"/>
            <a:ext cx="4536504" cy="410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45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397800-405E-4FBC-8F89-A7752C2B3747}"/>
              </a:ext>
            </a:extLst>
          </p:cNvPr>
          <p:cNvSpPr/>
          <p:nvPr/>
        </p:nvSpPr>
        <p:spPr>
          <a:xfrm>
            <a:off x="465901" y="1854883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sklearn.manifold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TSNE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1D28-892B-402A-BD3A-B97F50B3CBC1}"/>
              </a:ext>
            </a:extLst>
          </p:cNvPr>
          <p:cNvSpPr/>
          <p:nvPr/>
        </p:nvSpPr>
        <p:spPr>
          <a:xfrm>
            <a:off x="446400" y="2385249"/>
            <a:ext cx="11424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tsne = TSNE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n_components=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perplexity=perplexity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learning_rate=learning_rate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9FDC5B-8EF3-4E4E-81FD-903254F6138B}"/>
              </a:ext>
            </a:extLst>
          </p:cNvPr>
          <p:cNvSpPr/>
          <p:nvPr/>
        </p:nvSpPr>
        <p:spPr>
          <a:xfrm>
            <a:off x="335360" y="3225695"/>
            <a:ext cx="123607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TSNE(angle=0.5, early_exaggeration=12.0, init='random', learning_rate=200.0, method='barnes_hut', metric='euclidean', min_grad_norm=1e-07, n_components=2, n_iter=1000, n_iter_without_progress=300, n_jobs=None, perplexity=15, random_state=None, verbose=1)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5672733-F03D-4F90-A07F-4AF0938E6C09}"/>
              </a:ext>
            </a:extLst>
          </p:cNvPr>
          <p:cNvSpPr/>
          <p:nvPr/>
        </p:nvSpPr>
        <p:spPr>
          <a:xfrm>
            <a:off x="494979" y="4513578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tsne.fit_transform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DE3DBAD-7EC0-44D7-B4A3-99503B9B4085}"/>
              </a:ext>
            </a:extLst>
          </p:cNvPr>
          <p:cNvSpPr/>
          <p:nvPr/>
        </p:nvSpPr>
        <p:spPr>
          <a:xfrm>
            <a:off x="502243" y="4975243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kl_divergence_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541B87B-70FA-480C-B99B-08423495880E}"/>
              </a:ext>
            </a:extLst>
          </p:cNvPr>
          <p:cNvSpPr/>
          <p:nvPr/>
        </p:nvSpPr>
        <p:spPr>
          <a:xfrm>
            <a:off x="502243" y="5475017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embedding_</a:t>
            </a:r>
          </a:p>
        </p:txBody>
      </p:sp>
    </p:spTree>
    <p:extLst>
      <p:ext uri="{BB962C8B-B14F-4D97-AF65-F5344CB8AC3E}">
        <p14:creationId xmlns:p14="http://schemas.microsoft.com/office/powerpoint/2010/main" val="33432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59362" y="129855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687354"/>
            <a:ext cx="1207266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Отлично подходит для визуализации многомерного набора данных, может использоваться для любых данных </a:t>
            </a:r>
          </a:p>
          <a:p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- это «билет в один конец», расстояние в пространстве преобразованных объектов не имеет значения (глобально), разные части одного и того же кластера могут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разделиться</a:t>
            </a:r>
          </a:p>
          <a:p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получить некоторые качественные гипотезы о том, что захватывают ваши параметры / что такое набор данных, может быть запущен несколько раз, чтобы получить тенденцию/общий тренд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Придание значения расстояниям в пустом пространстве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81898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63352" y="1595021"/>
            <a:ext cx="123493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предварительную подготовку данных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Сначала 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Хэши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Разные структуры деревьев, а потом уже 	бахнем ближайшие соседи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</a:t>
            </a:r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Components Analysis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Расстояние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Махаланобиса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SoftMax,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линейное преобразование оптимизированное под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Ближайших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соседей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Распределение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perplexity,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Дивергенция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Кульбака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Лейблера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://distill.pub/2016/misread-tsne/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309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олилиния: фигура 66">
            <a:extLst>
              <a:ext uri="{FF2B5EF4-FFF2-40B4-BE49-F238E27FC236}">
                <a16:creationId xmlns:a16="http://schemas.microsoft.com/office/drawing/2014/main" id="{CC9A4AC8-F725-414A-BDB7-38F3A5086ADB}"/>
              </a:ext>
            </a:extLst>
          </p:cNvPr>
          <p:cNvSpPr/>
          <p:nvPr/>
        </p:nvSpPr>
        <p:spPr>
          <a:xfrm>
            <a:off x="8443103" y="3188479"/>
            <a:ext cx="2187615" cy="3287210"/>
          </a:xfrm>
          <a:custGeom>
            <a:avLst/>
            <a:gdLst>
              <a:gd name="connsiteX0" fmla="*/ 0 w 2187615"/>
              <a:gd name="connsiteY0" fmla="*/ 1458410 h 3287210"/>
              <a:gd name="connsiteX1" fmla="*/ 46299 w 2187615"/>
              <a:gd name="connsiteY1" fmla="*/ 1435261 h 3287210"/>
              <a:gd name="connsiteX2" fmla="*/ 2187615 w 2187615"/>
              <a:gd name="connsiteY2" fmla="*/ 0 h 3287210"/>
              <a:gd name="connsiteX3" fmla="*/ 2141316 w 2187615"/>
              <a:gd name="connsiteY3" fmla="*/ 3287210 h 3287210"/>
              <a:gd name="connsiteX4" fmla="*/ 1226916 w 2187615"/>
              <a:gd name="connsiteY4" fmla="*/ 3217762 h 3287210"/>
              <a:gd name="connsiteX5" fmla="*/ 0 w 2187615"/>
              <a:gd name="connsiteY5" fmla="*/ 1458410 h 328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7615" h="3287210">
                <a:moveTo>
                  <a:pt x="0" y="1458410"/>
                </a:moveTo>
                <a:lnTo>
                  <a:pt x="46299" y="1435261"/>
                </a:lnTo>
                <a:lnTo>
                  <a:pt x="2187615" y="0"/>
                </a:lnTo>
                <a:lnTo>
                  <a:pt x="2141316" y="3287210"/>
                </a:lnTo>
                <a:lnTo>
                  <a:pt x="1226916" y="3217762"/>
                </a:lnTo>
                <a:lnTo>
                  <a:pt x="0" y="1458410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олилиния: фигура 64">
            <a:extLst>
              <a:ext uri="{FF2B5EF4-FFF2-40B4-BE49-F238E27FC236}">
                <a16:creationId xmlns:a16="http://schemas.microsoft.com/office/drawing/2014/main" id="{475EB639-5F5F-4816-A76A-6C03819AD8F5}"/>
              </a:ext>
            </a:extLst>
          </p:cNvPr>
          <p:cNvSpPr/>
          <p:nvPr/>
        </p:nvSpPr>
        <p:spPr>
          <a:xfrm>
            <a:off x="5294789" y="3038008"/>
            <a:ext cx="5289630" cy="1608881"/>
          </a:xfrm>
          <a:custGeom>
            <a:avLst/>
            <a:gdLst>
              <a:gd name="connsiteX0" fmla="*/ 0 w 5289630"/>
              <a:gd name="connsiteY0" fmla="*/ 0 h 1608881"/>
              <a:gd name="connsiteX1" fmla="*/ 11575 w 5289630"/>
              <a:gd name="connsiteY1" fmla="*/ 1608881 h 1608881"/>
              <a:gd name="connsiteX2" fmla="*/ 3032567 w 5289630"/>
              <a:gd name="connsiteY2" fmla="*/ 1551008 h 1608881"/>
              <a:gd name="connsiteX3" fmla="*/ 5289630 w 5289630"/>
              <a:gd name="connsiteY3" fmla="*/ 69449 h 1608881"/>
              <a:gd name="connsiteX4" fmla="*/ 0 w 5289630"/>
              <a:gd name="connsiteY4" fmla="*/ 0 h 160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630" h="1608881">
                <a:moveTo>
                  <a:pt x="0" y="0"/>
                </a:moveTo>
                <a:cubicBezTo>
                  <a:pt x="3858" y="536294"/>
                  <a:pt x="7717" y="1072587"/>
                  <a:pt x="11575" y="1608881"/>
                </a:cubicBezTo>
                <a:lnTo>
                  <a:pt x="3032567" y="1551008"/>
                </a:lnTo>
                <a:lnTo>
                  <a:pt x="5289630" y="694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олилиния: фигура 62">
            <a:extLst>
              <a:ext uri="{FF2B5EF4-FFF2-40B4-BE49-F238E27FC236}">
                <a16:creationId xmlns:a16="http://schemas.microsoft.com/office/drawing/2014/main" id="{955BF2DF-2D17-4DF8-8882-94F1D4087AEA}"/>
              </a:ext>
            </a:extLst>
          </p:cNvPr>
          <p:cNvSpPr/>
          <p:nvPr/>
        </p:nvSpPr>
        <p:spPr>
          <a:xfrm>
            <a:off x="5306364" y="4703965"/>
            <a:ext cx="4294207" cy="1736202"/>
          </a:xfrm>
          <a:custGeom>
            <a:avLst/>
            <a:gdLst>
              <a:gd name="connsiteX0" fmla="*/ 23149 w 4294207"/>
              <a:gd name="connsiteY0" fmla="*/ 11574 h 1736202"/>
              <a:gd name="connsiteX1" fmla="*/ 0 w 4294207"/>
              <a:gd name="connsiteY1" fmla="*/ 1736202 h 1736202"/>
              <a:gd name="connsiteX2" fmla="*/ 4294207 w 4294207"/>
              <a:gd name="connsiteY2" fmla="*/ 1736202 h 1736202"/>
              <a:gd name="connsiteX3" fmla="*/ 3078866 w 4294207"/>
              <a:gd name="connsiteY3" fmla="*/ 0 h 1736202"/>
              <a:gd name="connsiteX4" fmla="*/ 23149 w 4294207"/>
              <a:gd name="connsiteY4" fmla="*/ 11574 h 173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207" h="1736202">
                <a:moveTo>
                  <a:pt x="23149" y="11574"/>
                </a:moveTo>
                <a:lnTo>
                  <a:pt x="0" y="1736202"/>
                </a:lnTo>
                <a:lnTo>
                  <a:pt x="4294207" y="1736202"/>
                </a:lnTo>
                <a:lnTo>
                  <a:pt x="3078866" y="0"/>
                </a:lnTo>
                <a:lnTo>
                  <a:pt x="23149" y="11574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9498DE5B-63ED-48FB-ACD6-1177D420666D}"/>
              </a:ext>
            </a:extLst>
          </p:cNvPr>
          <p:cNvSpPr/>
          <p:nvPr/>
        </p:nvSpPr>
        <p:spPr>
          <a:xfrm>
            <a:off x="2202499" y="4686453"/>
            <a:ext cx="3018423" cy="17542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FCF3039C-1061-435E-BB04-3E65A59AE967}"/>
              </a:ext>
            </a:extLst>
          </p:cNvPr>
          <p:cNvSpPr/>
          <p:nvPr/>
        </p:nvSpPr>
        <p:spPr>
          <a:xfrm>
            <a:off x="2207568" y="2996952"/>
            <a:ext cx="3018423" cy="1605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Locality sensitive hashing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4ADEDCB-67EA-4AA6-8C57-F3A9AB1307AE}"/>
              </a:ext>
            </a:extLst>
          </p:cNvPr>
          <p:cNvSpPr/>
          <p:nvPr/>
        </p:nvSpPr>
        <p:spPr>
          <a:xfrm>
            <a:off x="2351584" y="1628800"/>
            <a:ext cx="81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Хэширование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учетом локальности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911767D-7779-42FA-B6B4-D62EB597C671}"/>
              </a:ext>
            </a:extLst>
          </p:cNvPr>
          <p:cNvSpPr/>
          <p:nvPr/>
        </p:nvSpPr>
        <p:spPr>
          <a:xfrm>
            <a:off x="2631250" y="334074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CD1DE02-B48E-4499-A842-E0DE07202983}"/>
              </a:ext>
            </a:extLst>
          </p:cNvPr>
          <p:cNvSpPr/>
          <p:nvPr/>
        </p:nvSpPr>
        <p:spPr>
          <a:xfrm>
            <a:off x="4293921" y="3062739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242A0FE-7A77-46B2-A9B2-8ACAA4B79F47}"/>
              </a:ext>
            </a:extLst>
          </p:cNvPr>
          <p:cNvSpPr/>
          <p:nvPr/>
        </p:nvSpPr>
        <p:spPr>
          <a:xfrm>
            <a:off x="3677275" y="497481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0B386F2-09D6-4D6C-AA25-31C026EE9D8E}"/>
              </a:ext>
            </a:extLst>
          </p:cNvPr>
          <p:cNvSpPr/>
          <p:nvPr/>
        </p:nvSpPr>
        <p:spPr>
          <a:xfrm>
            <a:off x="2348445" y="5332392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489FD77C-700F-4DB9-805A-48B74F136D14}"/>
              </a:ext>
            </a:extLst>
          </p:cNvPr>
          <p:cNvSpPr/>
          <p:nvPr/>
        </p:nvSpPr>
        <p:spPr>
          <a:xfrm>
            <a:off x="4681704" y="4936609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15300B6-BF78-42DA-865B-3645CC046FDA}"/>
              </a:ext>
            </a:extLst>
          </p:cNvPr>
          <p:cNvSpPr/>
          <p:nvPr/>
        </p:nvSpPr>
        <p:spPr>
          <a:xfrm>
            <a:off x="5510221" y="373226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20775F7-4212-4E46-9CC9-C69047418A0A}"/>
              </a:ext>
            </a:extLst>
          </p:cNvPr>
          <p:cNvSpPr/>
          <p:nvPr/>
        </p:nvSpPr>
        <p:spPr>
          <a:xfrm>
            <a:off x="5621532" y="5891502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72EC4AF-519D-4479-8E95-F4328E2B6B09}"/>
              </a:ext>
            </a:extLst>
          </p:cNvPr>
          <p:cNvSpPr/>
          <p:nvPr/>
        </p:nvSpPr>
        <p:spPr>
          <a:xfrm>
            <a:off x="6665648" y="311322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18A7584-E65E-49E9-A844-B97AA294BA39}"/>
              </a:ext>
            </a:extLst>
          </p:cNvPr>
          <p:cNvSpPr/>
          <p:nvPr/>
        </p:nvSpPr>
        <p:spPr>
          <a:xfrm>
            <a:off x="7916763" y="511636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B2A85FD-2607-4568-BB74-6CF064FEBA89}"/>
              </a:ext>
            </a:extLst>
          </p:cNvPr>
          <p:cNvSpPr/>
          <p:nvPr/>
        </p:nvSpPr>
        <p:spPr>
          <a:xfrm>
            <a:off x="7629920" y="319467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C90514B2-420A-41E4-830A-625407C4FC88}"/>
              </a:ext>
            </a:extLst>
          </p:cNvPr>
          <p:cNvSpPr/>
          <p:nvPr/>
        </p:nvSpPr>
        <p:spPr>
          <a:xfrm>
            <a:off x="7938288" y="420502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8F9D7DBE-5302-4AC1-A810-7878EBF3AC8B}"/>
              </a:ext>
            </a:extLst>
          </p:cNvPr>
          <p:cNvSpPr/>
          <p:nvPr/>
        </p:nvSpPr>
        <p:spPr>
          <a:xfrm>
            <a:off x="9289403" y="311322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41E1F148-69F7-4E8C-ACAD-EB85FCDBD119}"/>
              </a:ext>
            </a:extLst>
          </p:cNvPr>
          <p:cNvSpPr/>
          <p:nvPr/>
        </p:nvSpPr>
        <p:spPr>
          <a:xfrm>
            <a:off x="9654786" y="537503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2459C42C-859B-43F0-B990-4DDC90567896}"/>
              </a:ext>
            </a:extLst>
          </p:cNvPr>
          <p:cNvSpPr/>
          <p:nvPr/>
        </p:nvSpPr>
        <p:spPr>
          <a:xfrm>
            <a:off x="8321832" y="3059042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EE642A51-BCBF-4F38-8645-2BC2DE440BE2}"/>
              </a:ext>
            </a:extLst>
          </p:cNvPr>
          <p:cNvSpPr/>
          <p:nvPr/>
        </p:nvSpPr>
        <p:spPr>
          <a:xfrm>
            <a:off x="3091466" y="4017003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C82887A-DC47-4B65-9385-BB81B078B760}"/>
              </a:ext>
            </a:extLst>
          </p:cNvPr>
          <p:cNvSpPr/>
          <p:nvPr/>
        </p:nvSpPr>
        <p:spPr>
          <a:xfrm>
            <a:off x="4293921" y="387813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A0789ACE-DD03-4FCE-9F75-62EFE9AA4D30}"/>
              </a:ext>
            </a:extLst>
          </p:cNvPr>
          <p:cNvSpPr/>
          <p:nvPr/>
        </p:nvSpPr>
        <p:spPr>
          <a:xfrm>
            <a:off x="4137491" y="565106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9BFC8EAD-508A-4763-A888-FC683D3841AC}"/>
              </a:ext>
            </a:extLst>
          </p:cNvPr>
          <p:cNvSpPr/>
          <p:nvPr/>
        </p:nvSpPr>
        <p:spPr>
          <a:xfrm>
            <a:off x="2866085" y="590082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1CC029DA-B802-42F5-AED4-106000CE9502}"/>
              </a:ext>
            </a:extLst>
          </p:cNvPr>
          <p:cNvSpPr/>
          <p:nvPr/>
        </p:nvSpPr>
        <p:spPr>
          <a:xfrm>
            <a:off x="6178740" y="5319622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633E04F-E1A6-4F35-9ACE-2421861B7602}"/>
              </a:ext>
            </a:extLst>
          </p:cNvPr>
          <p:cNvSpPr/>
          <p:nvPr/>
        </p:nvSpPr>
        <p:spPr>
          <a:xfrm>
            <a:off x="5503609" y="4813320"/>
            <a:ext cx="504056" cy="43204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2CB40CF-E2FB-4164-B759-FF3AC86D28A8}"/>
              </a:ext>
            </a:extLst>
          </p:cNvPr>
          <p:cNvSpPr/>
          <p:nvPr/>
        </p:nvSpPr>
        <p:spPr>
          <a:xfrm>
            <a:off x="7278527" y="5867091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52B74EFB-F955-4926-837C-0B2AD8FCA3D2}"/>
              </a:ext>
            </a:extLst>
          </p:cNvPr>
          <p:cNvSpPr/>
          <p:nvPr/>
        </p:nvSpPr>
        <p:spPr>
          <a:xfrm>
            <a:off x="7125864" y="378947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78012FF-BED8-464D-9523-D936D8B58836}"/>
              </a:ext>
            </a:extLst>
          </p:cNvPr>
          <p:cNvSpPr/>
          <p:nvPr/>
        </p:nvSpPr>
        <p:spPr>
          <a:xfrm>
            <a:off x="8376979" y="579262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B9905CF2-8176-4C25-AFE2-ED4F6ED59A8E}"/>
              </a:ext>
            </a:extLst>
          </p:cNvPr>
          <p:cNvSpPr/>
          <p:nvPr/>
        </p:nvSpPr>
        <p:spPr>
          <a:xfrm>
            <a:off x="9113920" y="4067154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3B8E27AD-865B-4871-841A-F0EB22737D8A}"/>
              </a:ext>
            </a:extLst>
          </p:cNvPr>
          <p:cNvSpPr/>
          <p:nvPr/>
        </p:nvSpPr>
        <p:spPr>
          <a:xfrm>
            <a:off x="9006462" y="508084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AA854F6-F7FE-451C-9007-7D0EC846253C}"/>
              </a:ext>
            </a:extLst>
          </p:cNvPr>
          <p:cNvSpPr/>
          <p:nvPr/>
        </p:nvSpPr>
        <p:spPr>
          <a:xfrm>
            <a:off x="9845727" y="3727441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AEC397F-0AE8-4795-BEC0-FC1D5E9AAEF8}"/>
              </a:ext>
            </a:extLst>
          </p:cNvPr>
          <p:cNvSpPr/>
          <p:nvPr/>
        </p:nvSpPr>
        <p:spPr>
          <a:xfrm>
            <a:off x="9834000" y="595155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E4AEBA0-D2F4-45FB-93CA-7B1B98209865}"/>
              </a:ext>
            </a:extLst>
          </p:cNvPr>
          <p:cNvSpPr/>
          <p:nvPr/>
        </p:nvSpPr>
        <p:spPr>
          <a:xfrm>
            <a:off x="6721780" y="463625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D6F1BA88-DD14-400A-9EE5-A6F8CD70D51D}"/>
              </a:ext>
            </a:extLst>
          </p:cNvPr>
          <p:cNvSpPr/>
          <p:nvPr/>
        </p:nvSpPr>
        <p:spPr>
          <a:xfrm>
            <a:off x="6378120" y="398384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5FAEC60-7194-4B4C-B5AF-C434B9F57719}"/>
              </a:ext>
            </a:extLst>
          </p:cNvPr>
          <p:cNvCxnSpPr>
            <a:cxnSpLocks/>
          </p:cNvCxnSpPr>
          <p:nvPr/>
        </p:nvCxnSpPr>
        <p:spPr>
          <a:xfrm flipV="1">
            <a:off x="2207569" y="4651052"/>
            <a:ext cx="3048752" cy="2428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F6CC3D86-A3B8-4C1A-BDA4-BA3389128D6F}"/>
              </a:ext>
            </a:extLst>
          </p:cNvPr>
          <p:cNvCxnSpPr>
            <a:cxnSpLocks/>
          </p:cNvCxnSpPr>
          <p:nvPr/>
        </p:nvCxnSpPr>
        <p:spPr>
          <a:xfrm>
            <a:off x="5256321" y="2996952"/>
            <a:ext cx="0" cy="344374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848510D8-E97D-4ABF-893F-078010A13F38}"/>
              </a:ext>
            </a:extLst>
          </p:cNvPr>
          <p:cNvCxnSpPr>
            <a:cxnSpLocks/>
          </p:cNvCxnSpPr>
          <p:nvPr/>
        </p:nvCxnSpPr>
        <p:spPr>
          <a:xfrm flipV="1">
            <a:off x="5305575" y="4643609"/>
            <a:ext cx="3048752" cy="2428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85B1D4EF-09CB-40CE-85A6-95F4EC6EA3E3}"/>
              </a:ext>
            </a:extLst>
          </p:cNvPr>
          <p:cNvCxnSpPr>
            <a:cxnSpLocks/>
          </p:cNvCxnSpPr>
          <p:nvPr/>
        </p:nvCxnSpPr>
        <p:spPr>
          <a:xfrm flipV="1">
            <a:off x="8355587" y="3156185"/>
            <a:ext cx="2218297" cy="148742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19DF9CE1-151C-492C-A9CA-5B1B4768CD9E}"/>
              </a:ext>
            </a:extLst>
          </p:cNvPr>
          <p:cNvCxnSpPr>
            <a:cxnSpLocks/>
          </p:cNvCxnSpPr>
          <p:nvPr/>
        </p:nvCxnSpPr>
        <p:spPr>
          <a:xfrm>
            <a:off x="8376979" y="4687346"/>
            <a:ext cx="1232633" cy="173077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75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5" grpId="0" animBg="1"/>
      <p:bldP spid="63" grpId="0" animBg="1"/>
      <p:bldP spid="61" grpId="0" animBg="1"/>
      <p:bldP spid="60" grpId="0" animBg="1"/>
      <p:bldP spid="13" grpId="0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Блок-схема: магнитный диск 9">
            <a:extLst>
              <a:ext uri="{FF2B5EF4-FFF2-40B4-BE49-F238E27FC236}">
                <a16:creationId xmlns:a16="http://schemas.microsoft.com/office/drawing/2014/main" id="{968F6519-4352-4977-8702-665E23054967}"/>
              </a:ext>
            </a:extLst>
          </p:cNvPr>
          <p:cNvSpPr/>
          <p:nvPr/>
        </p:nvSpPr>
        <p:spPr>
          <a:xfrm>
            <a:off x="739706" y="4598255"/>
            <a:ext cx="2791708" cy="1601097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Hash = 0</a:t>
            </a:r>
            <a:endParaRPr lang="ru-RU" sz="4400" dirty="0"/>
          </a:p>
        </p:txBody>
      </p:sp>
      <p:sp>
        <p:nvSpPr>
          <p:cNvPr id="62" name="Блок-схема: магнитный диск 61">
            <a:extLst>
              <a:ext uri="{FF2B5EF4-FFF2-40B4-BE49-F238E27FC236}">
                <a16:creationId xmlns:a16="http://schemas.microsoft.com/office/drawing/2014/main" id="{1444090E-E74D-47D1-A035-33CA6200CF6B}"/>
              </a:ext>
            </a:extLst>
          </p:cNvPr>
          <p:cNvSpPr/>
          <p:nvPr/>
        </p:nvSpPr>
        <p:spPr>
          <a:xfrm>
            <a:off x="4700146" y="4644426"/>
            <a:ext cx="2791708" cy="1601097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Hash = 1</a:t>
            </a:r>
            <a:endParaRPr lang="ru-RU" sz="4400" dirty="0"/>
          </a:p>
        </p:txBody>
      </p:sp>
      <p:sp>
        <p:nvSpPr>
          <p:cNvPr id="64" name="Блок-схема: магнитный диск 63">
            <a:extLst>
              <a:ext uri="{FF2B5EF4-FFF2-40B4-BE49-F238E27FC236}">
                <a16:creationId xmlns:a16="http://schemas.microsoft.com/office/drawing/2014/main" id="{10F4E144-1E7C-4412-BC15-E29B1EF7A2A8}"/>
              </a:ext>
            </a:extLst>
          </p:cNvPr>
          <p:cNvSpPr/>
          <p:nvPr/>
        </p:nvSpPr>
        <p:spPr>
          <a:xfrm>
            <a:off x="8444562" y="4644426"/>
            <a:ext cx="2791708" cy="160109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Hash = 2</a:t>
            </a:r>
            <a:endParaRPr lang="ru-RU" sz="4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Hash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58CDDF-F64F-49A0-B919-FCDC6EDCCCF0}"/>
              </a:ext>
            </a:extLst>
          </p:cNvPr>
          <p:cNvSpPr/>
          <p:nvPr/>
        </p:nvSpPr>
        <p:spPr>
          <a:xfrm>
            <a:off x="1343472" y="3284984"/>
            <a:ext cx="576064" cy="410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786BD670-FB50-4542-AD19-765AF13501E6}"/>
              </a:ext>
            </a:extLst>
          </p:cNvPr>
          <p:cNvSpPr/>
          <p:nvPr/>
        </p:nvSpPr>
        <p:spPr>
          <a:xfrm>
            <a:off x="5375920" y="3212976"/>
            <a:ext cx="5040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06D650D-1EC8-45D2-8E50-C14187154420}"/>
              </a:ext>
            </a:extLst>
          </p:cNvPr>
          <p:cNvSpPr/>
          <p:nvPr/>
        </p:nvSpPr>
        <p:spPr>
          <a:xfrm>
            <a:off x="3503712" y="3501008"/>
            <a:ext cx="792088" cy="669776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Равнобедренный треугольник 50">
            <a:extLst>
              <a:ext uri="{FF2B5EF4-FFF2-40B4-BE49-F238E27FC236}">
                <a16:creationId xmlns:a16="http://schemas.microsoft.com/office/drawing/2014/main" id="{C4EACAD6-B279-490B-9409-6873A26D2D19}"/>
              </a:ext>
            </a:extLst>
          </p:cNvPr>
          <p:cNvSpPr/>
          <p:nvPr/>
        </p:nvSpPr>
        <p:spPr>
          <a:xfrm>
            <a:off x="6672064" y="2852936"/>
            <a:ext cx="1132727" cy="907393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3172A06-EF13-41C5-8342-01F03920C558}"/>
              </a:ext>
            </a:extLst>
          </p:cNvPr>
          <p:cNvSpPr/>
          <p:nvPr/>
        </p:nvSpPr>
        <p:spPr>
          <a:xfrm>
            <a:off x="2567608" y="2924944"/>
            <a:ext cx="504056" cy="9724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CB64920-9C02-48A3-A765-C194BBA2333D}"/>
              </a:ext>
            </a:extLst>
          </p:cNvPr>
          <p:cNvSpPr/>
          <p:nvPr/>
        </p:nvSpPr>
        <p:spPr>
          <a:xfrm>
            <a:off x="8544272" y="2996952"/>
            <a:ext cx="792087" cy="6697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159896" y="6207979"/>
            <a:ext cx="19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buckets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55440" y="1844824"/>
            <a:ext cx="9793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осуществляющая преобразование массива входных данных произвольной длины в выходную битовую строку установленной длины, выполняемое определённым алгоритмом</a:t>
            </a:r>
          </a:p>
        </p:txBody>
      </p:sp>
    </p:spTree>
    <p:extLst>
      <p:ext uri="{BB962C8B-B14F-4D97-AF65-F5344CB8AC3E}">
        <p14:creationId xmlns:p14="http://schemas.microsoft.com/office/powerpoint/2010/main" val="6079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68516 0.30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58" y="1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0.29167 0.309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1548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-0.07461 0.314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7" y="1571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12904 0.200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100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52135 0.2766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68" y="1381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22222E-6 L -0.12734 0.2921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2" grpId="0" animBg="1"/>
      <p:bldP spid="64" grpId="0" animBg="1"/>
      <p:bldP spid="13" grpId="0"/>
      <p:bldP spid="5" grpId="0" animBg="1"/>
      <p:bldP spid="49" grpId="0" animBg="1"/>
      <p:bldP spid="6" grpId="0" animBg="1"/>
      <p:bldP spid="51" grpId="0" animBg="1"/>
      <p:bldP spid="9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Hash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E652033D-9994-4176-85BB-5A9DB4F9968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03712" y="5277660"/>
          <a:ext cx="7403993" cy="86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5" imgW="2750904" imgH="319915" progId="Excel.Sheet.12">
                  <p:embed/>
                </p:oleObj>
              </mc:Choice>
              <mc:Fallback>
                <p:oleObj name="Worksheet" r:id="rId5" imgW="2750904" imgH="319915" progId="Excel.Sheet.12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E652033D-9994-4176-85BB-5A9DB4F996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3712" y="5277660"/>
                        <a:ext cx="7403993" cy="863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4EA245E-D686-48AE-A686-0902F42C80DB}"/>
              </a:ext>
            </a:extLst>
          </p:cNvPr>
          <p:cNvSpPr/>
          <p:nvPr/>
        </p:nvSpPr>
        <p:spPr>
          <a:xfrm>
            <a:off x="812618" y="5416781"/>
            <a:ext cx="2480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Hash Value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7310312-B620-405F-84A4-71C2340C0637}"/>
                  </a:ext>
                </a:extLst>
              </p:cNvPr>
              <p:cNvSpPr/>
              <p:nvPr/>
            </p:nvSpPr>
            <p:spPr>
              <a:xfrm>
                <a:off x="884919" y="2294273"/>
                <a:ext cx="72228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𝐻𝑎𝑠h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𝑉𝑎𝑙𝑢𝑒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𝐻𝑎𝑠h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𝐹𝑢𝑛𝑐𝑡𝑖𝑜𝑛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𝑣𝑒𝑐𝑡𝑜𝑟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7310312-B620-405F-84A4-71C2340C06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2294273"/>
                <a:ext cx="72228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7715EFB-01DA-4932-A647-DFCDCE4A8034}"/>
                  </a:ext>
                </a:extLst>
              </p:cNvPr>
              <p:cNvSpPr/>
              <p:nvPr/>
            </p:nvSpPr>
            <p:spPr>
              <a:xfrm>
                <a:off x="767408" y="3143233"/>
                <a:ext cx="84550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𝐻𝑎𝑠h</m:t>
                      </m:r>
                      <m:r>
                        <a:rPr lang="en-US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en-US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𝑉𝑎𝑙𝑢𝑒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𝑣𝑒𝑐𝑡𝑜𝑟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 % 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𝑛𝑢𝑚𝑏𝑒𝑟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𝑜𝑓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𝑏𝑢𝑐𝑘𝑒𝑡𝑠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7715EFB-01DA-4932-A647-DFCDCE4A8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3143233"/>
                <a:ext cx="845500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D981373-294D-4270-AB00-DA253BA00417}"/>
              </a:ext>
            </a:extLst>
          </p:cNvPr>
          <p:cNvSpPr/>
          <p:nvPr/>
        </p:nvSpPr>
        <p:spPr>
          <a:xfrm>
            <a:off x="3503712" y="4299031"/>
            <a:ext cx="707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  <a:endParaRPr lang="ru-RU" sz="32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499D339-6C90-4E11-B83D-9B2171C7C704}"/>
              </a:ext>
            </a:extLst>
          </p:cNvPr>
          <p:cNvSpPr/>
          <p:nvPr/>
        </p:nvSpPr>
        <p:spPr>
          <a:xfrm>
            <a:off x="5742377" y="4590997"/>
            <a:ext cx="707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23</a:t>
            </a:r>
            <a:endParaRPr lang="ru-RU" sz="32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31DDB94-FEE5-4E8A-BB3E-875DEF5CCE80}"/>
              </a:ext>
            </a:extLst>
          </p:cNvPr>
          <p:cNvSpPr/>
          <p:nvPr/>
        </p:nvSpPr>
        <p:spPr>
          <a:xfrm>
            <a:off x="5725664" y="4006222"/>
            <a:ext cx="707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33</a:t>
            </a:r>
            <a:endParaRPr lang="ru-RU" sz="32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11D175D-33E3-41EF-BCFD-835F145F83B7}"/>
              </a:ext>
            </a:extLst>
          </p:cNvPr>
          <p:cNvSpPr/>
          <p:nvPr/>
        </p:nvSpPr>
        <p:spPr>
          <a:xfrm>
            <a:off x="9336360" y="4641941"/>
            <a:ext cx="707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98938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Locality sensitive hashing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DBD14401-820C-432C-92C5-269AB1DCF51F}"/>
              </a:ext>
            </a:extLst>
          </p:cNvPr>
          <p:cNvSpPr/>
          <p:nvPr/>
        </p:nvSpPr>
        <p:spPr>
          <a:xfrm>
            <a:off x="1038071" y="2718504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E24E4D2C-DEF9-489A-85D0-101B1EBA8C00}"/>
              </a:ext>
            </a:extLst>
          </p:cNvPr>
          <p:cNvSpPr/>
          <p:nvPr/>
        </p:nvSpPr>
        <p:spPr>
          <a:xfrm>
            <a:off x="2700742" y="244049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F67E3932-9E35-41F9-8EB6-445AAB433CB0}"/>
              </a:ext>
            </a:extLst>
          </p:cNvPr>
          <p:cNvSpPr/>
          <p:nvPr/>
        </p:nvSpPr>
        <p:spPr>
          <a:xfrm>
            <a:off x="2084096" y="435256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1CD3505-F7CD-4E74-A0B8-3F0F7F6EA5E6}"/>
              </a:ext>
            </a:extLst>
          </p:cNvPr>
          <p:cNvSpPr/>
          <p:nvPr/>
        </p:nvSpPr>
        <p:spPr>
          <a:xfrm>
            <a:off x="755266" y="471015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C7CAD6F9-1941-4D83-91B0-F1EDED3546D5}"/>
              </a:ext>
            </a:extLst>
          </p:cNvPr>
          <p:cNvSpPr/>
          <p:nvPr/>
        </p:nvSpPr>
        <p:spPr>
          <a:xfrm>
            <a:off x="3088525" y="431436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A95943EE-7922-40EC-94BE-B2DAB7C665C9}"/>
              </a:ext>
            </a:extLst>
          </p:cNvPr>
          <p:cNvSpPr/>
          <p:nvPr/>
        </p:nvSpPr>
        <p:spPr>
          <a:xfrm>
            <a:off x="3917042" y="3110024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0D9BF12A-10EE-4A7E-92A0-8EEDEC611583}"/>
              </a:ext>
            </a:extLst>
          </p:cNvPr>
          <p:cNvSpPr/>
          <p:nvPr/>
        </p:nvSpPr>
        <p:spPr>
          <a:xfrm>
            <a:off x="4028353" y="526926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7B7EF817-B31E-4EF6-A774-B78A2A0608E9}"/>
              </a:ext>
            </a:extLst>
          </p:cNvPr>
          <p:cNvSpPr/>
          <p:nvPr/>
        </p:nvSpPr>
        <p:spPr>
          <a:xfrm>
            <a:off x="5072469" y="249097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B19FECF3-72A6-49C7-BB71-F526978BF5E1}"/>
              </a:ext>
            </a:extLst>
          </p:cNvPr>
          <p:cNvSpPr/>
          <p:nvPr/>
        </p:nvSpPr>
        <p:spPr>
          <a:xfrm>
            <a:off x="6323584" y="449412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3995D5C3-4805-405D-9ABB-FE38F4FE0C0F}"/>
              </a:ext>
            </a:extLst>
          </p:cNvPr>
          <p:cNvSpPr/>
          <p:nvPr/>
        </p:nvSpPr>
        <p:spPr>
          <a:xfrm>
            <a:off x="6036741" y="257243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5459E38B-BF1C-45C6-B751-ED094A6608BC}"/>
              </a:ext>
            </a:extLst>
          </p:cNvPr>
          <p:cNvSpPr/>
          <p:nvPr/>
        </p:nvSpPr>
        <p:spPr>
          <a:xfrm>
            <a:off x="6345109" y="3582783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EA01A8B7-1609-49F2-BF2A-BCC78F09CB05}"/>
              </a:ext>
            </a:extLst>
          </p:cNvPr>
          <p:cNvSpPr/>
          <p:nvPr/>
        </p:nvSpPr>
        <p:spPr>
          <a:xfrm>
            <a:off x="7499526" y="2445829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0F55B0E4-650D-4C95-B218-F606A09C9601}"/>
              </a:ext>
            </a:extLst>
          </p:cNvPr>
          <p:cNvSpPr/>
          <p:nvPr/>
        </p:nvSpPr>
        <p:spPr>
          <a:xfrm>
            <a:off x="8061607" y="475279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D2CF5D68-1688-4C0B-A8EE-63D2A46EF526}"/>
              </a:ext>
            </a:extLst>
          </p:cNvPr>
          <p:cNvSpPr/>
          <p:nvPr/>
        </p:nvSpPr>
        <p:spPr>
          <a:xfrm>
            <a:off x="6728653" y="243680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07B055F6-7614-4330-AFF3-A62761106CAB}"/>
              </a:ext>
            </a:extLst>
          </p:cNvPr>
          <p:cNvSpPr/>
          <p:nvPr/>
        </p:nvSpPr>
        <p:spPr>
          <a:xfrm>
            <a:off x="1498287" y="3394761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E0EA3DAF-4C9F-4A02-AEE3-EEBDE3A92F4A}"/>
              </a:ext>
            </a:extLst>
          </p:cNvPr>
          <p:cNvSpPr/>
          <p:nvPr/>
        </p:nvSpPr>
        <p:spPr>
          <a:xfrm>
            <a:off x="2700742" y="3255893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420E05B0-B721-4527-82C5-9CD9D7E4CAC9}"/>
              </a:ext>
            </a:extLst>
          </p:cNvPr>
          <p:cNvSpPr/>
          <p:nvPr/>
        </p:nvSpPr>
        <p:spPr>
          <a:xfrm>
            <a:off x="2544312" y="502882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114343A3-5D32-4DFD-A6F4-9EF70035AA65}"/>
              </a:ext>
            </a:extLst>
          </p:cNvPr>
          <p:cNvSpPr/>
          <p:nvPr/>
        </p:nvSpPr>
        <p:spPr>
          <a:xfrm>
            <a:off x="1272906" y="527858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51FF4C40-9FFE-47E2-8325-2818F349A86C}"/>
              </a:ext>
            </a:extLst>
          </p:cNvPr>
          <p:cNvSpPr/>
          <p:nvPr/>
        </p:nvSpPr>
        <p:spPr>
          <a:xfrm>
            <a:off x="4585561" y="469738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6B62EEC2-BB4A-4921-8CC5-6B4B704C5634}"/>
              </a:ext>
            </a:extLst>
          </p:cNvPr>
          <p:cNvSpPr/>
          <p:nvPr/>
        </p:nvSpPr>
        <p:spPr>
          <a:xfrm>
            <a:off x="5685348" y="5244849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73B06458-321F-41DE-B3AE-07B81E8BB829}"/>
              </a:ext>
            </a:extLst>
          </p:cNvPr>
          <p:cNvSpPr/>
          <p:nvPr/>
        </p:nvSpPr>
        <p:spPr>
          <a:xfrm>
            <a:off x="5532685" y="316723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E4916C03-FB7E-4CDD-ABB6-917E5E4082BA}"/>
              </a:ext>
            </a:extLst>
          </p:cNvPr>
          <p:cNvSpPr/>
          <p:nvPr/>
        </p:nvSpPr>
        <p:spPr>
          <a:xfrm>
            <a:off x="6783800" y="5170383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30E8D524-1F0C-4A38-9626-079D0CEF1D8B}"/>
              </a:ext>
            </a:extLst>
          </p:cNvPr>
          <p:cNvSpPr/>
          <p:nvPr/>
        </p:nvSpPr>
        <p:spPr>
          <a:xfrm>
            <a:off x="7520741" y="3444912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7C408046-59F5-4278-985F-ECDDBD2C2F18}"/>
              </a:ext>
            </a:extLst>
          </p:cNvPr>
          <p:cNvSpPr/>
          <p:nvPr/>
        </p:nvSpPr>
        <p:spPr>
          <a:xfrm>
            <a:off x="7413283" y="4458604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07C6263F-D1C2-44A2-9D0E-A148BCCD9D1C}"/>
              </a:ext>
            </a:extLst>
          </p:cNvPr>
          <p:cNvSpPr/>
          <p:nvPr/>
        </p:nvSpPr>
        <p:spPr>
          <a:xfrm>
            <a:off x="6807176" y="3045791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2503FC0A-F03F-4A3F-90D7-7543770AB4DC}"/>
              </a:ext>
            </a:extLst>
          </p:cNvPr>
          <p:cNvSpPr/>
          <p:nvPr/>
        </p:nvSpPr>
        <p:spPr>
          <a:xfrm>
            <a:off x="8240821" y="532931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6F71164D-B975-43CF-9D38-9D10510F9FAD}"/>
              </a:ext>
            </a:extLst>
          </p:cNvPr>
          <p:cNvSpPr/>
          <p:nvPr/>
        </p:nvSpPr>
        <p:spPr>
          <a:xfrm>
            <a:off x="5128601" y="401401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45DD3CFF-88A8-4C8D-9493-CBBC2CC259E1}"/>
              </a:ext>
            </a:extLst>
          </p:cNvPr>
          <p:cNvSpPr/>
          <p:nvPr/>
        </p:nvSpPr>
        <p:spPr>
          <a:xfrm>
            <a:off x="4784941" y="336160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B9252DC-77A5-4808-BCA3-D987DB62DFF4}"/>
              </a:ext>
            </a:extLst>
          </p:cNvPr>
          <p:cNvCxnSpPr/>
          <p:nvPr/>
        </p:nvCxnSpPr>
        <p:spPr>
          <a:xfrm flipH="1">
            <a:off x="3204798" y="2220776"/>
            <a:ext cx="1923803" cy="3744416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0FD09AC9-FCFA-422F-A75A-364FA3F9141C}"/>
              </a:ext>
            </a:extLst>
          </p:cNvPr>
          <p:cNvSpPr/>
          <p:nvPr/>
        </p:nvSpPr>
        <p:spPr>
          <a:xfrm>
            <a:off x="5109973" y="4273856"/>
            <a:ext cx="9396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endParaRPr lang="ru-RU" sz="7200" dirty="0">
              <a:solidFill>
                <a:srgbClr val="0070C0"/>
              </a:solidFill>
            </a:endParaRP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C1C403B9-0C23-4A99-A0B0-6D1174CB8021}"/>
              </a:ext>
            </a:extLst>
          </p:cNvPr>
          <p:cNvSpPr/>
          <p:nvPr/>
        </p:nvSpPr>
        <p:spPr>
          <a:xfrm>
            <a:off x="2523370" y="3714202"/>
            <a:ext cx="404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endParaRPr lang="ru-RU" sz="7200" dirty="0">
              <a:solidFill>
                <a:srgbClr val="0070C0"/>
              </a:solidFill>
            </a:endParaRPr>
          </a:p>
        </p:txBody>
      </p: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FEAE4980-92C6-4337-A16C-246FD0460CB3}"/>
              </a:ext>
            </a:extLst>
          </p:cNvPr>
          <p:cNvCxnSpPr>
            <a:cxnSpLocks/>
          </p:cNvCxnSpPr>
          <p:nvPr/>
        </p:nvCxnSpPr>
        <p:spPr>
          <a:xfrm flipH="1" flipV="1">
            <a:off x="716159" y="3931108"/>
            <a:ext cx="8172734" cy="228195"/>
          </a:xfrm>
          <a:prstGeom prst="line">
            <a:avLst/>
          </a:prstGeom>
          <a:ln w="7620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44C24B54-9329-461F-86C6-0B6613EF7AD6}"/>
              </a:ext>
            </a:extLst>
          </p:cNvPr>
          <p:cNvSpPr/>
          <p:nvPr/>
        </p:nvSpPr>
        <p:spPr>
          <a:xfrm>
            <a:off x="3309555" y="2284352"/>
            <a:ext cx="9396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endParaRPr lang="ru-RU" sz="7200" dirty="0">
              <a:solidFill>
                <a:srgbClr val="7030A0"/>
              </a:solidFill>
            </a:endParaRP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7988AEFB-835C-43EB-A214-6309C4FC2FFD}"/>
              </a:ext>
            </a:extLst>
          </p:cNvPr>
          <p:cNvSpPr/>
          <p:nvPr/>
        </p:nvSpPr>
        <p:spPr>
          <a:xfrm>
            <a:off x="2977777" y="4402470"/>
            <a:ext cx="404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endParaRPr lang="ru-RU" sz="72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Прямоугольник 93">
                <a:extLst>
                  <a:ext uri="{FF2B5EF4-FFF2-40B4-BE49-F238E27FC236}">
                    <a16:creationId xmlns:a16="http://schemas.microsoft.com/office/drawing/2014/main" id="{CF242DD7-A487-4452-8417-4B143D618D9D}"/>
                  </a:ext>
                </a:extLst>
              </p:cNvPr>
              <p:cNvSpPr/>
              <p:nvPr/>
            </p:nvSpPr>
            <p:spPr>
              <a:xfrm>
                <a:off x="479376" y="6004907"/>
                <a:ext cx="72407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𝐻𝑎𝑠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+…+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4" name="Прямоугольник 93">
                <a:extLst>
                  <a:ext uri="{FF2B5EF4-FFF2-40B4-BE49-F238E27FC236}">
                    <a16:creationId xmlns:a16="http://schemas.microsoft.com/office/drawing/2014/main" id="{CF242DD7-A487-4452-8417-4B143D618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004907"/>
                <a:ext cx="724076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6F98397-3828-475A-A567-E594203B2666}"/>
                  </a:ext>
                </a:extLst>
              </p:cNvPr>
              <p:cNvSpPr/>
              <p:nvPr/>
            </p:nvSpPr>
            <p:spPr>
              <a:xfrm>
                <a:off x="9328167" y="3087302"/>
                <a:ext cx="1905393" cy="1211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1, 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+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−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6F98397-3828-475A-A567-E594203B2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167" y="3087302"/>
                <a:ext cx="1905393" cy="1211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96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9" grpId="0"/>
      <p:bldP spid="90" grpId="0"/>
      <p:bldP spid="92" grpId="0"/>
      <p:bldP spid="93" grpId="0"/>
      <p:bldP spid="9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Locality sensitive hashing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53D56D5-B3E4-4502-BAC5-C8A6306BDA68}"/>
              </a:ext>
            </a:extLst>
          </p:cNvPr>
          <p:cNvSpPr/>
          <p:nvPr/>
        </p:nvSpPr>
        <p:spPr>
          <a:xfrm>
            <a:off x="742978" y="2528053"/>
            <a:ext cx="7563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Допустим, у вас есть 10000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элементов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E5BB3CC-07F7-472E-B294-ECC88BADBCDB}"/>
              </a:ext>
            </a:extLst>
          </p:cNvPr>
          <p:cNvSpPr/>
          <p:nvPr/>
        </p:nvSpPr>
        <p:spPr>
          <a:xfrm>
            <a:off x="600213" y="3192323"/>
            <a:ext cx="873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Предположим, вы хотите разделить их на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buckets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в которых всего 16 элементов.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17260DB-E9C5-4AE3-809D-C1F1ED66CC4A}"/>
                  </a:ext>
                </a:extLst>
              </p:cNvPr>
              <p:cNvSpPr/>
              <p:nvPr/>
            </p:nvSpPr>
            <p:spPr>
              <a:xfrm>
                <a:off x="8040216" y="2402857"/>
                <a:ext cx="4009822" cy="791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1000</m:t>
                        </m:r>
                        <m:r>
                          <a:rPr lang="en-US" sz="32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0</m:t>
                        </m:r>
                      </m:num>
                      <m:den>
                        <m:r>
                          <a:rPr lang="en-US" sz="32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16</m:t>
                        </m:r>
                      </m:den>
                    </m:f>
                    <m:r>
                      <a:rPr lang="en-US" sz="3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=625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buckets</a:t>
                </a:r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17260DB-E9C5-4AE3-809D-C1F1ED66C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2402857"/>
                <a:ext cx="4009822" cy="791820"/>
              </a:xfrm>
              <a:prstGeom prst="rect">
                <a:avLst/>
              </a:prstGeom>
              <a:blipFill>
                <a:blip r:embed="rId6"/>
                <a:stretch>
                  <a:fillRect r="-2584" b="-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F758227A-5119-43E0-BEAC-17739F246546}"/>
                  </a:ext>
                </a:extLst>
              </p:cNvPr>
              <p:cNvSpPr/>
              <p:nvPr/>
            </p:nvSpPr>
            <p:spPr>
              <a:xfrm>
                <a:off x="600213" y="4144975"/>
                <a:ext cx="87354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плоскости будут делить данные 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buckets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F758227A-5119-43E0-BEAC-17739F246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13" y="4144975"/>
                <a:ext cx="8735400" cy="461665"/>
              </a:xfrm>
              <a:prstGeom prst="rect">
                <a:avLst/>
              </a:prstGeom>
              <a:blipFill>
                <a:blip r:embed="rId7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A6B9FFC1-CFDB-49BC-8184-F53B1E413A2D}"/>
                  </a:ext>
                </a:extLst>
              </p:cNvPr>
              <p:cNvSpPr/>
              <p:nvPr/>
            </p:nvSpPr>
            <p:spPr>
              <a:xfrm>
                <a:off x="5593114" y="4817521"/>
                <a:ext cx="659888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log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625=9.29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≅10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плоскостей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6B9FFC1-CFDB-49BC-8184-F53B1E413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114" y="4817521"/>
                <a:ext cx="6598885" cy="523220"/>
              </a:xfrm>
              <a:prstGeom prst="rect">
                <a:avLst/>
              </a:prstGeom>
              <a:blipFill rotWithShape="1">
                <a:blip r:embed="rId8"/>
                <a:stretch>
                  <a:fillRect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31AA86B2-DA55-4FFF-8B49-D8C40BA31A8C}"/>
              </a:ext>
            </a:extLst>
          </p:cNvPr>
          <p:cNvSpPr/>
          <p:nvPr/>
        </p:nvSpPr>
        <p:spPr>
          <a:xfrm>
            <a:off x="723732" y="5582104"/>
            <a:ext cx="873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можете повторить процесс m раз, чтобы иметь несколько вариантов плоскостей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4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5" grpId="0"/>
      <p:bldP spid="46" grpId="0"/>
      <p:bldP spid="47" grpId="0"/>
      <p:bldP spid="48" grpId="0"/>
      <p:bldP spid="53" grpId="0"/>
      <p:bldP spid="54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12146</TotalTime>
  <Words>1140</Words>
  <Application>Microsoft Office PowerPoint</Application>
  <PresentationFormat>Широкоэкранный</PresentationFormat>
  <Paragraphs>432</Paragraphs>
  <Slides>47</Slides>
  <Notes>46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7" baseType="lpstr">
      <vt:lpstr>-apple-system</vt:lpstr>
      <vt:lpstr>Arial</vt:lpstr>
      <vt:lpstr>Calibri</vt:lpstr>
      <vt:lpstr>Cambria Math</vt:lpstr>
      <vt:lpstr>Courier New</vt:lpstr>
      <vt:lpstr>Linux Libertine</vt:lpstr>
      <vt:lpstr>Times New Roman</vt:lpstr>
      <vt:lpstr>Verdana</vt:lpstr>
      <vt:lpstr>Тема Office</vt:lpstr>
      <vt:lpstr>Worksheet</vt:lpstr>
      <vt:lpstr>Презентация PowerPoint</vt:lpstr>
      <vt:lpstr>Презентация PowerPoint</vt:lpstr>
      <vt:lpstr>Презентация PowerPoint</vt:lpstr>
      <vt:lpstr>Презентация PowerPoint</vt:lpstr>
      <vt:lpstr>Locality sensitive hashing</vt:lpstr>
      <vt:lpstr>Hash</vt:lpstr>
      <vt:lpstr>Hash</vt:lpstr>
      <vt:lpstr>Locality sensitive hashing</vt:lpstr>
      <vt:lpstr>Locality sensitive hashing</vt:lpstr>
      <vt:lpstr>KD-trees</vt:lpstr>
      <vt:lpstr>Презентация PowerPoint</vt:lpstr>
      <vt:lpstr>k-Nearest Neighbors</vt:lpstr>
      <vt:lpstr>Что мы можем оптимизировать?</vt:lpstr>
      <vt:lpstr>Непрерывная функция</vt:lpstr>
      <vt:lpstr>Обучаемая метрика расстояния</vt:lpstr>
      <vt:lpstr>Neighbourhood Components Analysis</vt:lpstr>
      <vt:lpstr>Neighbourhood Components Analysis</vt:lpstr>
      <vt:lpstr>Neighbourhood Components Analysis</vt:lpstr>
      <vt:lpstr>Neighbourhood Components Analysis</vt:lpstr>
      <vt:lpstr>Neighbourhood Components Analysis</vt:lpstr>
      <vt:lpstr>Neighbourhood Components Analysis</vt:lpstr>
      <vt:lpstr>Neighbourhood Components Analysis</vt:lpstr>
      <vt:lpstr>Neighborhood Components Analysis</vt:lpstr>
      <vt:lpstr>Neighborhood Components Analysis</vt:lpstr>
      <vt:lpstr>Презентация PowerPoint</vt:lpstr>
      <vt:lpstr>t-SNE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t-SNE</vt:lpstr>
      <vt:lpstr>t-SNE</vt:lpstr>
      <vt:lpstr>t-SNE</vt:lpstr>
      <vt:lpstr>t-SNE</vt:lpstr>
      <vt:lpstr>t-SNE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487</cp:revision>
  <dcterms:created xsi:type="dcterms:W3CDTF">2019-05-20T04:53:11Z</dcterms:created>
  <dcterms:modified xsi:type="dcterms:W3CDTF">2023-03-09T06:37:41Z</dcterms:modified>
</cp:coreProperties>
</file>